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0"/>
  </p:notesMasterIdLst>
  <p:handoutMasterIdLst>
    <p:handoutMasterId r:id="rId31"/>
  </p:handoutMasterIdLst>
  <p:sldIdLst>
    <p:sldId id="257" r:id="rId3"/>
    <p:sldId id="287" r:id="rId4"/>
    <p:sldId id="302" r:id="rId5"/>
    <p:sldId id="297" r:id="rId6"/>
    <p:sldId id="298" r:id="rId7"/>
    <p:sldId id="303" r:id="rId8"/>
    <p:sldId id="304" r:id="rId9"/>
    <p:sldId id="305" r:id="rId10"/>
    <p:sldId id="306" r:id="rId11"/>
    <p:sldId id="307" r:id="rId12"/>
    <p:sldId id="308" r:id="rId13"/>
    <p:sldId id="309" r:id="rId14"/>
    <p:sldId id="310" r:id="rId15"/>
    <p:sldId id="334" r:id="rId16"/>
    <p:sldId id="331" r:id="rId17"/>
    <p:sldId id="321" r:id="rId18"/>
    <p:sldId id="322" r:id="rId19"/>
    <p:sldId id="323" r:id="rId20"/>
    <p:sldId id="324" r:id="rId21"/>
    <p:sldId id="332" r:id="rId22"/>
    <p:sldId id="325" r:id="rId23"/>
    <p:sldId id="326" r:id="rId24"/>
    <p:sldId id="329" r:id="rId25"/>
    <p:sldId id="330" r:id="rId26"/>
    <p:sldId id="327" r:id="rId27"/>
    <p:sldId id="328" r:id="rId28"/>
    <p:sldId id="320" r:id="rId29"/>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65" autoAdjust="0"/>
  </p:normalViewPr>
  <p:slideViewPr>
    <p:cSldViewPr>
      <p:cViewPr>
        <p:scale>
          <a:sx n="70" d="100"/>
          <a:sy n="70" d="100"/>
        </p:scale>
        <p:origin x="-130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6C4D06-24FB-4245-A2C7-681CF33CFDCB}"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tr-TR"/>
        </a:p>
      </dgm:t>
    </dgm:pt>
    <dgm:pt modelId="{132DCBD3-47BE-4A3F-9F04-B127D6CBDE9C}">
      <dgm:prSet phldrT="[Metin]" custT="1"/>
      <dgm:spPr/>
      <dgm:t>
        <a:bodyPr/>
        <a:lstStyle/>
        <a:p>
          <a:r>
            <a:rPr lang="tr-TR" sz="2800" b="1" dirty="0" smtClean="0">
              <a:solidFill>
                <a:schemeClr val="tx1"/>
              </a:solidFill>
            </a:rPr>
            <a:t>Uluslararası Kuluçka Merkezi Kurma Programı</a:t>
          </a:r>
          <a:endParaRPr lang="tr-TR" sz="2800" b="1" dirty="0">
            <a:solidFill>
              <a:schemeClr val="tx1"/>
            </a:solidFill>
          </a:endParaRPr>
        </a:p>
      </dgm:t>
    </dgm:pt>
    <dgm:pt modelId="{52A1319B-CB88-49F5-89AB-814BE94C66A8}" type="parTrans" cxnId="{DF01F0B4-5E65-40BE-AB4F-B2C1BA6B54FD}">
      <dgm:prSet/>
      <dgm:spPr/>
      <dgm:t>
        <a:bodyPr/>
        <a:lstStyle/>
        <a:p>
          <a:endParaRPr lang="tr-TR"/>
        </a:p>
      </dgm:t>
    </dgm:pt>
    <dgm:pt modelId="{33AF23E7-B4C0-444A-A913-BAE285621027}" type="sibTrans" cxnId="{DF01F0B4-5E65-40BE-AB4F-B2C1BA6B54FD}">
      <dgm:prSet/>
      <dgm:spPr/>
      <dgm:t>
        <a:bodyPr/>
        <a:lstStyle/>
        <a:p>
          <a:endParaRPr lang="tr-TR"/>
        </a:p>
      </dgm:t>
    </dgm:pt>
    <dgm:pt modelId="{611741C9-B11A-46BE-AFB1-C22ACA87D4C9}">
      <dgm:prSet phldrT="[Metin]" custT="1"/>
      <dgm:spPr/>
      <dgm:t>
        <a:bodyPr/>
        <a:lstStyle/>
        <a:p>
          <a:r>
            <a:rPr lang="tr-TR" sz="2800" b="1" dirty="0" smtClean="0">
              <a:solidFill>
                <a:schemeClr val="tx1"/>
              </a:solidFill>
            </a:rPr>
            <a:t>Kuruluş ve Donanım Desteği</a:t>
          </a:r>
          <a:endParaRPr lang="tr-TR" sz="2800" b="1" dirty="0">
            <a:solidFill>
              <a:schemeClr val="tx1"/>
            </a:solidFill>
          </a:endParaRPr>
        </a:p>
      </dgm:t>
    </dgm:pt>
    <dgm:pt modelId="{ED9BAA57-AB4D-4108-8B8A-73872AE90829}" type="parTrans" cxnId="{42C4FA3F-D556-415A-BF4B-824C83E60090}">
      <dgm:prSet/>
      <dgm:spPr/>
      <dgm:t>
        <a:bodyPr/>
        <a:lstStyle/>
        <a:p>
          <a:endParaRPr lang="tr-TR"/>
        </a:p>
      </dgm:t>
    </dgm:pt>
    <dgm:pt modelId="{EAD29FC4-86D6-4352-8D41-5FCC7B574DFD}" type="sibTrans" cxnId="{42C4FA3F-D556-415A-BF4B-824C83E60090}">
      <dgm:prSet/>
      <dgm:spPr/>
      <dgm:t>
        <a:bodyPr/>
        <a:lstStyle/>
        <a:p>
          <a:endParaRPr lang="tr-TR"/>
        </a:p>
      </dgm:t>
    </dgm:pt>
    <dgm:pt modelId="{BB2E4CA1-545B-4499-9BD8-AE18BF748CA9}">
      <dgm:prSet phldrT="[Metin]" custT="1"/>
      <dgm:spPr/>
      <dgm:t>
        <a:bodyPr/>
        <a:lstStyle/>
        <a:p>
          <a:r>
            <a:rPr lang="tr-TR" sz="2800" b="1" dirty="0" err="1" smtClean="0">
              <a:solidFill>
                <a:schemeClr val="tx1"/>
              </a:solidFill>
            </a:rPr>
            <a:t>Operasyonel</a:t>
          </a:r>
          <a:r>
            <a:rPr lang="tr-TR" sz="2800" b="1" dirty="0" smtClean="0">
              <a:solidFill>
                <a:schemeClr val="tx1"/>
              </a:solidFill>
            </a:rPr>
            <a:t> Giderler Desteği</a:t>
          </a:r>
          <a:endParaRPr lang="tr-TR" sz="2800" b="1" dirty="0">
            <a:solidFill>
              <a:schemeClr val="tx1"/>
            </a:solidFill>
          </a:endParaRPr>
        </a:p>
      </dgm:t>
    </dgm:pt>
    <dgm:pt modelId="{F3B7A0DE-9F64-499E-8AE7-546CC44C3265}" type="parTrans" cxnId="{4112FA7F-E078-409E-AE44-8584C13FBD73}">
      <dgm:prSet/>
      <dgm:spPr/>
      <dgm:t>
        <a:bodyPr/>
        <a:lstStyle/>
        <a:p>
          <a:endParaRPr lang="tr-TR"/>
        </a:p>
      </dgm:t>
    </dgm:pt>
    <dgm:pt modelId="{1E47D727-56A2-417B-8310-C7A77C84AE5D}" type="sibTrans" cxnId="{4112FA7F-E078-409E-AE44-8584C13FBD73}">
      <dgm:prSet/>
      <dgm:spPr/>
      <dgm:t>
        <a:bodyPr/>
        <a:lstStyle/>
        <a:p>
          <a:endParaRPr lang="tr-TR"/>
        </a:p>
      </dgm:t>
    </dgm:pt>
    <dgm:pt modelId="{2FD44731-B598-40A7-82F7-A900021AD937}" type="pres">
      <dgm:prSet presAssocID="{4B6C4D06-24FB-4245-A2C7-681CF33CFDCB}" presName="Name0" presStyleCnt="0">
        <dgm:presLayoutVars>
          <dgm:orgChart val="1"/>
          <dgm:chPref val="1"/>
          <dgm:dir/>
          <dgm:animOne val="branch"/>
          <dgm:animLvl val="lvl"/>
          <dgm:resizeHandles/>
        </dgm:presLayoutVars>
      </dgm:prSet>
      <dgm:spPr/>
      <dgm:t>
        <a:bodyPr/>
        <a:lstStyle/>
        <a:p>
          <a:endParaRPr lang="tr-TR"/>
        </a:p>
      </dgm:t>
    </dgm:pt>
    <dgm:pt modelId="{D0705E45-41E0-4404-BEAD-A5A9B67486D6}" type="pres">
      <dgm:prSet presAssocID="{132DCBD3-47BE-4A3F-9F04-B127D6CBDE9C}" presName="hierRoot1" presStyleCnt="0">
        <dgm:presLayoutVars>
          <dgm:hierBranch val="init"/>
        </dgm:presLayoutVars>
      </dgm:prSet>
      <dgm:spPr/>
    </dgm:pt>
    <dgm:pt modelId="{B4EA6ED9-76F5-427E-96E4-1AD83625DDFF}" type="pres">
      <dgm:prSet presAssocID="{132DCBD3-47BE-4A3F-9F04-B127D6CBDE9C}" presName="rootComposite1" presStyleCnt="0"/>
      <dgm:spPr/>
    </dgm:pt>
    <dgm:pt modelId="{508F1702-4684-4106-9F4B-D9BC35E36BC9}" type="pres">
      <dgm:prSet presAssocID="{132DCBD3-47BE-4A3F-9F04-B127D6CBDE9C}" presName="rootText1" presStyleLbl="alignAcc1" presStyleIdx="0" presStyleCnt="0" custScaleX="135215" custScaleY="113182">
        <dgm:presLayoutVars>
          <dgm:chPref val="3"/>
        </dgm:presLayoutVars>
      </dgm:prSet>
      <dgm:spPr/>
      <dgm:t>
        <a:bodyPr/>
        <a:lstStyle/>
        <a:p>
          <a:endParaRPr lang="tr-TR"/>
        </a:p>
      </dgm:t>
    </dgm:pt>
    <dgm:pt modelId="{044BCA29-9560-4D31-B4AC-0D655CC6BBE4}" type="pres">
      <dgm:prSet presAssocID="{132DCBD3-47BE-4A3F-9F04-B127D6CBDE9C}" presName="topArc1" presStyleLbl="parChTrans1D1" presStyleIdx="0" presStyleCnt="6"/>
      <dgm:spPr/>
    </dgm:pt>
    <dgm:pt modelId="{DEAA80C0-9818-48B0-8BF8-ED4EC1E74A5A}" type="pres">
      <dgm:prSet presAssocID="{132DCBD3-47BE-4A3F-9F04-B127D6CBDE9C}" presName="bottomArc1" presStyleLbl="parChTrans1D1" presStyleIdx="1" presStyleCnt="6"/>
      <dgm:spPr/>
    </dgm:pt>
    <dgm:pt modelId="{BFDE4759-AD4E-4507-BE48-0FEB257DA9F1}" type="pres">
      <dgm:prSet presAssocID="{132DCBD3-47BE-4A3F-9F04-B127D6CBDE9C}" presName="topConnNode1" presStyleLbl="node1" presStyleIdx="0" presStyleCnt="0"/>
      <dgm:spPr/>
      <dgm:t>
        <a:bodyPr/>
        <a:lstStyle/>
        <a:p>
          <a:endParaRPr lang="tr-TR"/>
        </a:p>
      </dgm:t>
    </dgm:pt>
    <dgm:pt modelId="{0E243DBE-9080-4684-B3E0-EDFF56E5F41E}" type="pres">
      <dgm:prSet presAssocID="{132DCBD3-47BE-4A3F-9F04-B127D6CBDE9C}" presName="hierChild2" presStyleCnt="0"/>
      <dgm:spPr/>
    </dgm:pt>
    <dgm:pt modelId="{5652AC1B-7488-4843-900C-150FCBB43D92}" type="pres">
      <dgm:prSet presAssocID="{ED9BAA57-AB4D-4108-8B8A-73872AE90829}" presName="Name28" presStyleLbl="parChTrans1D2" presStyleIdx="0" presStyleCnt="2"/>
      <dgm:spPr/>
      <dgm:t>
        <a:bodyPr/>
        <a:lstStyle/>
        <a:p>
          <a:endParaRPr lang="tr-TR"/>
        </a:p>
      </dgm:t>
    </dgm:pt>
    <dgm:pt modelId="{25681498-D64E-4319-92D5-3E3C1650A070}" type="pres">
      <dgm:prSet presAssocID="{611741C9-B11A-46BE-AFB1-C22ACA87D4C9}" presName="hierRoot2" presStyleCnt="0">
        <dgm:presLayoutVars>
          <dgm:hierBranch val="init"/>
        </dgm:presLayoutVars>
      </dgm:prSet>
      <dgm:spPr/>
    </dgm:pt>
    <dgm:pt modelId="{7214534A-3181-46C1-9589-8CA429F96099}" type="pres">
      <dgm:prSet presAssocID="{611741C9-B11A-46BE-AFB1-C22ACA87D4C9}" presName="rootComposite2" presStyleCnt="0"/>
      <dgm:spPr/>
    </dgm:pt>
    <dgm:pt modelId="{DB13C20C-1467-45BC-8388-28182764C5DF}" type="pres">
      <dgm:prSet presAssocID="{611741C9-B11A-46BE-AFB1-C22ACA87D4C9}" presName="rootText2" presStyleLbl="alignAcc1" presStyleIdx="0" presStyleCnt="0">
        <dgm:presLayoutVars>
          <dgm:chPref val="3"/>
        </dgm:presLayoutVars>
      </dgm:prSet>
      <dgm:spPr/>
      <dgm:t>
        <a:bodyPr/>
        <a:lstStyle/>
        <a:p>
          <a:endParaRPr lang="tr-TR"/>
        </a:p>
      </dgm:t>
    </dgm:pt>
    <dgm:pt modelId="{B2DB08AC-3FE1-4A40-9843-5B4C7847AC7A}" type="pres">
      <dgm:prSet presAssocID="{611741C9-B11A-46BE-AFB1-C22ACA87D4C9}" presName="topArc2" presStyleLbl="parChTrans1D1" presStyleIdx="2" presStyleCnt="6"/>
      <dgm:spPr/>
    </dgm:pt>
    <dgm:pt modelId="{4FF2866D-AF1A-4550-B553-C49D2037E436}" type="pres">
      <dgm:prSet presAssocID="{611741C9-B11A-46BE-AFB1-C22ACA87D4C9}" presName="bottomArc2" presStyleLbl="parChTrans1D1" presStyleIdx="3" presStyleCnt="6"/>
      <dgm:spPr/>
    </dgm:pt>
    <dgm:pt modelId="{0C88FF69-9C81-4F1A-B331-4F1D74F9D5B8}" type="pres">
      <dgm:prSet presAssocID="{611741C9-B11A-46BE-AFB1-C22ACA87D4C9}" presName="topConnNode2" presStyleLbl="node2" presStyleIdx="0" presStyleCnt="0"/>
      <dgm:spPr/>
      <dgm:t>
        <a:bodyPr/>
        <a:lstStyle/>
        <a:p>
          <a:endParaRPr lang="tr-TR"/>
        </a:p>
      </dgm:t>
    </dgm:pt>
    <dgm:pt modelId="{F5C9C606-5D6C-4F5B-9C89-F9A7C31351A2}" type="pres">
      <dgm:prSet presAssocID="{611741C9-B11A-46BE-AFB1-C22ACA87D4C9}" presName="hierChild4" presStyleCnt="0"/>
      <dgm:spPr/>
    </dgm:pt>
    <dgm:pt modelId="{31429DF4-E01A-481C-BFE0-DBF77DFD9914}" type="pres">
      <dgm:prSet presAssocID="{611741C9-B11A-46BE-AFB1-C22ACA87D4C9}" presName="hierChild5" presStyleCnt="0"/>
      <dgm:spPr/>
    </dgm:pt>
    <dgm:pt modelId="{7D978AF6-0264-4C75-B5A4-BC3E25AEB1CC}" type="pres">
      <dgm:prSet presAssocID="{F3B7A0DE-9F64-499E-8AE7-546CC44C3265}" presName="Name28" presStyleLbl="parChTrans1D2" presStyleIdx="1" presStyleCnt="2"/>
      <dgm:spPr/>
      <dgm:t>
        <a:bodyPr/>
        <a:lstStyle/>
        <a:p>
          <a:endParaRPr lang="tr-TR"/>
        </a:p>
      </dgm:t>
    </dgm:pt>
    <dgm:pt modelId="{CF6D80E8-7B2E-4EC6-96EA-6D707E669F93}" type="pres">
      <dgm:prSet presAssocID="{BB2E4CA1-545B-4499-9BD8-AE18BF748CA9}" presName="hierRoot2" presStyleCnt="0">
        <dgm:presLayoutVars>
          <dgm:hierBranch val="init"/>
        </dgm:presLayoutVars>
      </dgm:prSet>
      <dgm:spPr/>
    </dgm:pt>
    <dgm:pt modelId="{55E02E06-A568-4516-83A1-483631FCD85D}" type="pres">
      <dgm:prSet presAssocID="{BB2E4CA1-545B-4499-9BD8-AE18BF748CA9}" presName="rootComposite2" presStyleCnt="0"/>
      <dgm:spPr/>
    </dgm:pt>
    <dgm:pt modelId="{FB2EC0AB-90F3-4072-AF87-0636456D4C41}" type="pres">
      <dgm:prSet presAssocID="{BB2E4CA1-545B-4499-9BD8-AE18BF748CA9}" presName="rootText2" presStyleLbl="alignAcc1" presStyleIdx="0" presStyleCnt="0">
        <dgm:presLayoutVars>
          <dgm:chPref val="3"/>
        </dgm:presLayoutVars>
      </dgm:prSet>
      <dgm:spPr/>
      <dgm:t>
        <a:bodyPr/>
        <a:lstStyle/>
        <a:p>
          <a:endParaRPr lang="tr-TR"/>
        </a:p>
      </dgm:t>
    </dgm:pt>
    <dgm:pt modelId="{FA9EFE27-163A-4999-9DA5-FF63D54734E9}" type="pres">
      <dgm:prSet presAssocID="{BB2E4CA1-545B-4499-9BD8-AE18BF748CA9}" presName="topArc2" presStyleLbl="parChTrans1D1" presStyleIdx="4" presStyleCnt="6"/>
      <dgm:spPr/>
    </dgm:pt>
    <dgm:pt modelId="{DF2AB2B3-4CEF-47FD-8738-A0713FCB5CB4}" type="pres">
      <dgm:prSet presAssocID="{BB2E4CA1-545B-4499-9BD8-AE18BF748CA9}" presName="bottomArc2" presStyleLbl="parChTrans1D1" presStyleIdx="5" presStyleCnt="6"/>
      <dgm:spPr/>
    </dgm:pt>
    <dgm:pt modelId="{F8768B93-3ACC-44AE-87A0-02A955D6A127}" type="pres">
      <dgm:prSet presAssocID="{BB2E4CA1-545B-4499-9BD8-AE18BF748CA9}" presName="topConnNode2" presStyleLbl="node2" presStyleIdx="0" presStyleCnt="0"/>
      <dgm:spPr/>
      <dgm:t>
        <a:bodyPr/>
        <a:lstStyle/>
        <a:p>
          <a:endParaRPr lang="tr-TR"/>
        </a:p>
      </dgm:t>
    </dgm:pt>
    <dgm:pt modelId="{91DFAFF3-E498-453F-86A8-B16D4E1F9B81}" type="pres">
      <dgm:prSet presAssocID="{BB2E4CA1-545B-4499-9BD8-AE18BF748CA9}" presName="hierChild4" presStyleCnt="0"/>
      <dgm:spPr/>
    </dgm:pt>
    <dgm:pt modelId="{E69B558F-B2BF-4B7E-8597-14F85C04EAAD}" type="pres">
      <dgm:prSet presAssocID="{BB2E4CA1-545B-4499-9BD8-AE18BF748CA9}" presName="hierChild5" presStyleCnt="0"/>
      <dgm:spPr/>
    </dgm:pt>
    <dgm:pt modelId="{CDC15F57-BC1F-4576-B476-8227845310D5}" type="pres">
      <dgm:prSet presAssocID="{132DCBD3-47BE-4A3F-9F04-B127D6CBDE9C}" presName="hierChild3" presStyleCnt="0"/>
      <dgm:spPr/>
    </dgm:pt>
  </dgm:ptLst>
  <dgm:cxnLst>
    <dgm:cxn modelId="{C97EE4A3-8710-483D-A3C2-A63502AAED21}" type="presOf" srcId="{BB2E4CA1-545B-4499-9BD8-AE18BF748CA9}" destId="{FB2EC0AB-90F3-4072-AF87-0636456D4C41}" srcOrd="0" destOrd="0" presId="urn:microsoft.com/office/officeart/2008/layout/HalfCircleOrganizationChart"/>
    <dgm:cxn modelId="{DF01F0B4-5E65-40BE-AB4F-B2C1BA6B54FD}" srcId="{4B6C4D06-24FB-4245-A2C7-681CF33CFDCB}" destId="{132DCBD3-47BE-4A3F-9F04-B127D6CBDE9C}" srcOrd="0" destOrd="0" parTransId="{52A1319B-CB88-49F5-89AB-814BE94C66A8}" sibTransId="{33AF23E7-B4C0-444A-A913-BAE285621027}"/>
    <dgm:cxn modelId="{DAE7F568-85B6-4CDC-A393-40CCA8511012}" type="presOf" srcId="{ED9BAA57-AB4D-4108-8B8A-73872AE90829}" destId="{5652AC1B-7488-4843-900C-150FCBB43D92}" srcOrd="0" destOrd="0" presId="urn:microsoft.com/office/officeart/2008/layout/HalfCircleOrganizationChart"/>
    <dgm:cxn modelId="{5870E691-2F27-47B5-BE07-9EF1593E52AC}" type="presOf" srcId="{BB2E4CA1-545B-4499-9BD8-AE18BF748CA9}" destId="{F8768B93-3ACC-44AE-87A0-02A955D6A127}" srcOrd="1" destOrd="0" presId="urn:microsoft.com/office/officeart/2008/layout/HalfCircleOrganizationChart"/>
    <dgm:cxn modelId="{4112FA7F-E078-409E-AE44-8584C13FBD73}" srcId="{132DCBD3-47BE-4A3F-9F04-B127D6CBDE9C}" destId="{BB2E4CA1-545B-4499-9BD8-AE18BF748CA9}" srcOrd="1" destOrd="0" parTransId="{F3B7A0DE-9F64-499E-8AE7-546CC44C3265}" sibTransId="{1E47D727-56A2-417B-8310-C7A77C84AE5D}"/>
    <dgm:cxn modelId="{405E5D53-A2A9-47F1-BBB2-F8B8773FC953}" type="presOf" srcId="{132DCBD3-47BE-4A3F-9F04-B127D6CBDE9C}" destId="{508F1702-4684-4106-9F4B-D9BC35E36BC9}" srcOrd="0" destOrd="0" presId="urn:microsoft.com/office/officeart/2008/layout/HalfCircleOrganizationChart"/>
    <dgm:cxn modelId="{E0D09C68-BC98-4FC7-87C0-99DEFC209B0A}" type="presOf" srcId="{F3B7A0DE-9F64-499E-8AE7-546CC44C3265}" destId="{7D978AF6-0264-4C75-B5A4-BC3E25AEB1CC}" srcOrd="0" destOrd="0" presId="urn:microsoft.com/office/officeart/2008/layout/HalfCircleOrganizationChart"/>
    <dgm:cxn modelId="{6CA3DC52-5FFD-4D6A-984D-51319BA2E4CC}" type="presOf" srcId="{4B6C4D06-24FB-4245-A2C7-681CF33CFDCB}" destId="{2FD44731-B598-40A7-82F7-A900021AD937}" srcOrd="0" destOrd="0" presId="urn:microsoft.com/office/officeart/2008/layout/HalfCircleOrganizationChart"/>
    <dgm:cxn modelId="{E3F75D95-B106-42C0-86E6-FA539FDBBC79}" type="presOf" srcId="{132DCBD3-47BE-4A3F-9F04-B127D6CBDE9C}" destId="{BFDE4759-AD4E-4507-BE48-0FEB257DA9F1}" srcOrd="1" destOrd="0" presId="urn:microsoft.com/office/officeart/2008/layout/HalfCircleOrganizationChart"/>
    <dgm:cxn modelId="{87A55C2D-AF68-40EA-AA56-4CFCC3F552FC}" type="presOf" srcId="{611741C9-B11A-46BE-AFB1-C22ACA87D4C9}" destId="{0C88FF69-9C81-4F1A-B331-4F1D74F9D5B8}" srcOrd="1" destOrd="0" presId="urn:microsoft.com/office/officeart/2008/layout/HalfCircleOrganizationChart"/>
    <dgm:cxn modelId="{8B8AD03C-FCBC-43B1-886A-3B177D08435F}" type="presOf" srcId="{611741C9-B11A-46BE-AFB1-C22ACA87D4C9}" destId="{DB13C20C-1467-45BC-8388-28182764C5DF}" srcOrd="0" destOrd="0" presId="urn:microsoft.com/office/officeart/2008/layout/HalfCircleOrganizationChart"/>
    <dgm:cxn modelId="{42C4FA3F-D556-415A-BF4B-824C83E60090}" srcId="{132DCBD3-47BE-4A3F-9F04-B127D6CBDE9C}" destId="{611741C9-B11A-46BE-AFB1-C22ACA87D4C9}" srcOrd="0" destOrd="0" parTransId="{ED9BAA57-AB4D-4108-8B8A-73872AE90829}" sibTransId="{EAD29FC4-86D6-4352-8D41-5FCC7B574DFD}"/>
    <dgm:cxn modelId="{0D212AE9-70C3-445E-A2A8-A34F2F4BEB86}" type="presParOf" srcId="{2FD44731-B598-40A7-82F7-A900021AD937}" destId="{D0705E45-41E0-4404-BEAD-A5A9B67486D6}" srcOrd="0" destOrd="0" presId="urn:microsoft.com/office/officeart/2008/layout/HalfCircleOrganizationChart"/>
    <dgm:cxn modelId="{F74A72EE-6C69-4942-8F5D-04C64CBD45C0}" type="presParOf" srcId="{D0705E45-41E0-4404-BEAD-A5A9B67486D6}" destId="{B4EA6ED9-76F5-427E-96E4-1AD83625DDFF}" srcOrd="0" destOrd="0" presId="urn:microsoft.com/office/officeart/2008/layout/HalfCircleOrganizationChart"/>
    <dgm:cxn modelId="{26A09D45-2C99-4F0B-8425-22BDD4FF7281}" type="presParOf" srcId="{B4EA6ED9-76F5-427E-96E4-1AD83625DDFF}" destId="{508F1702-4684-4106-9F4B-D9BC35E36BC9}" srcOrd="0" destOrd="0" presId="urn:microsoft.com/office/officeart/2008/layout/HalfCircleOrganizationChart"/>
    <dgm:cxn modelId="{89EED0E3-3356-4DB6-B231-40153BDFD5F7}" type="presParOf" srcId="{B4EA6ED9-76F5-427E-96E4-1AD83625DDFF}" destId="{044BCA29-9560-4D31-B4AC-0D655CC6BBE4}" srcOrd="1" destOrd="0" presId="urn:microsoft.com/office/officeart/2008/layout/HalfCircleOrganizationChart"/>
    <dgm:cxn modelId="{6958B2F1-4883-4CDA-A01E-483CA67806A9}" type="presParOf" srcId="{B4EA6ED9-76F5-427E-96E4-1AD83625DDFF}" destId="{DEAA80C0-9818-48B0-8BF8-ED4EC1E74A5A}" srcOrd="2" destOrd="0" presId="urn:microsoft.com/office/officeart/2008/layout/HalfCircleOrganizationChart"/>
    <dgm:cxn modelId="{3368F2DC-9D8C-4CCD-BA4C-ADAB97314A44}" type="presParOf" srcId="{B4EA6ED9-76F5-427E-96E4-1AD83625DDFF}" destId="{BFDE4759-AD4E-4507-BE48-0FEB257DA9F1}" srcOrd="3" destOrd="0" presId="urn:microsoft.com/office/officeart/2008/layout/HalfCircleOrganizationChart"/>
    <dgm:cxn modelId="{48D63E1A-1078-4CA7-A76E-BD9662EE46E1}" type="presParOf" srcId="{D0705E45-41E0-4404-BEAD-A5A9B67486D6}" destId="{0E243DBE-9080-4684-B3E0-EDFF56E5F41E}" srcOrd="1" destOrd="0" presId="urn:microsoft.com/office/officeart/2008/layout/HalfCircleOrganizationChart"/>
    <dgm:cxn modelId="{ECD29124-56FF-4B6C-8290-700261FB0410}" type="presParOf" srcId="{0E243DBE-9080-4684-B3E0-EDFF56E5F41E}" destId="{5652AC1B-7488-4843-900C-150FCBB43D92}" srcOrd="0" destOrd="0" presId="urn:microsoft.com/office/officeart/2008/layout/HalfCircleOrganizationChart"/>
    <dgm:cxn modelId="{22B431BF-B626-4B9E-BB36-D6E7A9FB5421}" type="presParOf" srcId="{0E243DBE-9080-4684-B3E0-EDFF56E5F41E}" destId="{25681498-D64E-4319-92D5-3E3C1650A070}" srcOrd="1" destOrd="0" presId="urn:microsoft.com/office/officeart/2008/layout/HalfCircleOrganizationChart"/>
    <dgm:cxn modelId="{5C1EC6FA-320F-483B-B542-598594F98B0D}" type="presParOf" srcId="{25681498-D64E-4319-92D5-3E3C1650A070}" destId="{7214534A-3181-46C1-9589-8CA429F96099}" srcOrd="0" destOrd="0" presId="urn:microsoft.com/office/officeart/2008/layout/HalfCircleOrganizationChart"/>
    <dgm:cxn modelId="{81146118-EE18-4CD7-85F0-AEABC7F48969}" type="presParOf" srcId="{7214534A-3181-46C1-9589-8CA429F96099}" destId="{DB13C20C-1467-45BC-8388-28182764C5DF}" srcOrd="0" destOrd="0" presId="urn:microsoft.com/office/officeart/2008/layout/HalfCircleOrganizationChart"/>
    <dgm:cxn modelId="{F1420368-936A-49E1-8D5C-A54B929AFDF6}" type="presParOf" srcId="{7214534A-3181-46C1-9589-8CA429F96099}" destId="{B2DB08AC-3FE1-4A40-9843-5B4C7847AC7A}" srcOrd="1" destOrd="0" presId="urn:microsoft.com/office/officeart/2008/layout/HalfCircleOrganizationChart"/>
    <dgm:cxn modelId="{915E2D19-6325-44CA-8D5E-F3018645E56D}" type="presParOf" srcId="{7214534A-3181-46C1-9589-8CA429F96099}" destId="{4FF2866D-AF1A-4550-B553-C49D2037E436}" srcOrd="2" destOrd="0" presId="urn:microsoft.com/office/officeart/2008/layout/HalfCircleOrganizationChart"/>
    <dgm:cxn modelId="{AB3DF477-30FC-4863-92FF-0C8A66902382}" type="presParOf" srcId="{7214534A-3181-46C1-9589-8CA429F96099}" destId="{0C88FF69-9C81-4F1A-B331-4F1D74F9D5B8}" srcOrd="3" destOrd="0" presId="urn:microsoft.com/office/officeart/2008/layout/HalfCircleOrganizationChart"/>
    <dgm:cxn modelId="{A3310A15-A9F5-4374-AC25-2D9F98868B1B}" type="presParOf" srcId="{25681498-D64E-4319-92D5-3E3C1650A070}" destId="{F5C9C606-5D6C-4F5B-9C89-F9A7C31351A2}" srcOrd="1" destOrd="0" presId="urn:microsoft.com/office/officeart/2008/layout/HalfCircleOrganizationChart"/>
    <dgm:cxn modelId="{9C7E4264-5F7B-4BFF-948F-9C951BB2F5EB}" type="presParOf" srcId="{25681498-D64E-4319-92D5-3E3C1650A070}" destId="{31429DF4-E01A-481C-BFE0-DBF77DFD9914}" srcOrd="2" destOrd="0" presId="urn:microsoft.com/office/officeart/2008/layout/HalfCircleOrganizationChart"/>
    <dgm:cxn modelId="{0EFCA4DA-DA7C-4F96-94F4-4AB3C6CC51AA}" type="presParOf" srcId="{0E243DBE-9080-4684-B3E0-EDFF56E5F41E}" destId="{7D978AF6-0264-4C75-B5A4-BC3E25AEB1CC}" srcOrd="2" destOrd="0" presId="urn:microsoft.com/office/officeart/2008/layout/HalfCircleOrganizationChart"/>
    <dgm:cxn modelId="{587D2328-28AF-424F-9048-C909FE584E49}" type="presParOf" srcId="{0E243DBE-9080-4684-B3E0-EDFF56E5F41E}" destId="{CF6D80E8-7B2E-4EC6-96EA-6D707E669F93}" srcOrd="3" destOrd="0" presId="urn:microsoft.com/office/officeart/2008/layout/HalfCircleOrganizationChart"/>
    <dgm:cxn modelId="{53036AFE-5352-47AA-BDC8-0344C5E1D774}" type="presParOf" srcId="{CF6D80E8-7B2E-4EC6-96EA-6D707E669F93}" destId="{55E02E06-A568-4516-83A1-483631FCD85D}" srcOrd="0" destOrd="0" presId="urn:microsoft.com/office/officeart/2008/layout/HalfCircleOrganizationChart"/>
    <dgm:cxn modelId="{BD632E1F-21CD-4F6D-8625-23C9500027AB}" type="presParOf" srcId="{55E02E06-A568-4516-83A1-483631FCD85D}" destId="{FB2EC0AB-90F3-4072-AF87-0636456D4C41}" srcOrd="0" destOrd="0" presId="urn:microsoft.com/office/officeart/2008/layout/HalfCircleOrganizationChart"/>
    <dgm:cxn modelId="{A0F6103B-731D-47F3-BBAD-DC8334A27552}" type="presParOf" srcId="{55E02E06-A568-4516-83A1-483631FCD85D}" destId="{FA9EFE27-163A-4999-9DA5-FF63D54734E9}" srcOrd="1" destOrd="0" presId="urn:microsoft.com/office/officeart/2008/layout/HalfCircleOrganizationChart"/>
    <dgm:cxn modelId="{727DD239-E278-489A-A231-9C253D38CB6E}" type="presParOf" srcId="{55E02E06-A568-4516-83A1-483631FCD85D}" destId="{DF2AB2B3-4CEF-47FD-8738-A0713FCB5CB4}" srcOrd="2" destOrd="0" presId="urn:microsoft.com/office/officeart/2008/layout/HalfCircleOrganizationChart"/>
    <dgm:cxn modelId="{E80A2029-F713-410F-8E8C-E529EB422430}" type="presParOf" srcId="{55E02E06-A568-4516-83A1-483631FCD85D}" destId="{F8768B93-3ACC-44AE-87A0-02A955D6A127}" srcOrd="3" destOrd="0" presId="urn:microsoft.com/office/officeart/2008/layout/HalfCircleOrganizationChart"/>
    <dgm:cxn modelId="{EDA5A383-4EB5-4D28-BF98-04C9B330111E}" type="presParOf" srcId="{CF6D80E8-7B2E-4EC6-96EA-6D707E669F93}" destId="{91DFAFF3-E498-453F-86A8-B16D4E1F9B81}" srcOrd="1" destOrd="0" presId="urn:microsoft.com/office/officeart/2008/layout/HalfCircleOrganizationChart"/>
    <dgm:cxn modelId="{A89A0C9F-1FC3-4390-B263-127235B33018}" type="presParOf" srcId="{CF6D80E8-7B2E-4EC6-96EA-6D707E669F93}" destId="{E69B558F-B2BF-4B7E-8597-14F85C04EAAD}" srcOrd="2" destOrd="0" presId="urn:microsoft.com/office/officeart/2008/layout/HalfCircleOrganizationChart"/>
    <dgm:cxn modelId="{D05C5B1A-490E-4E67-B869-C1D9DFCCE93D}" type="presParOf" srcId="{D0705E45-41E0-4404-BEAD-A5A9B67486D6}" destId="{CDC15F57-BC1F-4576-B476-8227845310D5}"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78AF6-0264-4C75-B5A4-BC3E25AEB1CC}">
      <dsp:nvSpPr>
        <dsp:cNvPr id="0" name=""/>
        <dsp:cNvSpPr/>
      </dsp:nvSpPr>
      <dsp:spPr>
        <a:xfrm>
          <a:off x="3048000" y="1833368"/>
          <a:ext cx="1668009" cy="578978"/>
        </a:xfrm>
        <a:custGeom>
          <a:avLst/>
          <a:gdLst/>
          <a:ahLst/>
          <a:cxnLst/>
          <a:rect l="0" t="0" r="0" b="0"/>
          <a:pathLst>
            <a:path>
              <a:moveTo>
                <a:pt x="0" y="0"/>
              </a:moveTo>
              <a:lnTo>
                <a:pt x="0" y="289489"/>
              </a:lnTo>
              <a:lnTo>
                <a:pt x="1668009" y="289489"/>
              </a:lnTo>
              <a:lnTo>
                <a:pt x="1668009" y="5789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52AC1B-7488-4843-900C-150FCBB43D92}">
      <dsp:nvSpPr>
        <dsp:cNvPr id="0" name=""/>
        <dsp:cNvSpPr/>
      </dsp:nvSpPr>
      <dsp:spPr>
        <a:xfrm>
          <a:off x="1379990" y="1833368"/>
          <a:ext cx="1668009" cy="578978"/>
        </a:xfrm>
        <a:custGeom>
          <a:avLst/>
          <a:gdLst/>
          <a:ahLst/>
          <a:cxnLst/>
          <a:rect l="0" t="0" r="0" b="0"/>
          <a:pathLst>
            <a:path>
              <a:moveTo>
                <a:pt x="1668009" y="0"/>
              </a:moveTo>
              <a:lnTo>
                <a:pt x="1668009" y="289489"/>
              </a:lnTo>
              <a:lnTo>
                <a:pt x="0" y="289489"/>
              </a:lnTo>
              <a:lnTo>
                <a:pt x="0" y="5789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4BCA29-9560-4D31-B4AC-0D655CC6BBE4}">
      <dsp:nvSpPr>
        <dsp:cNvPr id="0" name=""/>
        <dsp:cNvSpPr/>
      </dsp:nvSpPr>
      <dsp:spPr>
        <a:xfrm>
          <a:off x="2116016" y="273131"/>
          <a:ext cx="1863966" cy="1560237"/>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AA80C0-9818-48B0-8BF8-ED4EC1E74A5A}">
      <dsp:nvSpPr>
        <dsp:cNvPr id="0" name=""/>
        <dsp:cNvSpPr/>
      </dsp:nvSpPr>
      <dsp:spPr>
        <a:xfrm>
          <a:off x="2116016" y="273131"/>
          <a:ext cx="1863966" cy="1560237"/>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8F1702-4684-4106-9F4B-D9BC35E36BC9}">
      <dsp:nvSpPr>
        <dsp:cNvPr id="0" name=""/>
        <dsp:cNvSpPr/>
      </dsp:nvSpPr>
      <dsp:spPr>
        <a:xfrm>
          <a:off x="1184033" y="553974"/>
          <a:ext cx="3727933" cy="99855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b="1" kern="1200" dirty="0" smtClean="0">
              <a:solidFill>
                <a:schemeClr val="tx1"/>
              </a:solidFill>
            </a:rPr>
            <a:t>Uluslararası Kuluçka Merkezi Kurma Programı</a:t>
          </a:r>
          <a:endParaRPr lang="tr-TR" sz="2800" b="1" kern="1200" dirty="0">
            <a:solidFill>
              <a:schemeClr val="tx1"/>
            </a:solidFill>
          </a:endParaRPr>
        </a:p>
      </dsp:txBody>
      <dsp:txXfrm>
        <a:off x="1184033" y="553974"/>
        <a:ext cx="3727933" cy="998551"/>
      </dsp:txXfrm>
    </dsp:sp>
    <dsp:sp modelId="{B2DB08AC-3FE1-4A40-9843-5B4C7847AC7A}">
      <dsp:nvSpPr>
        <dsp:cNvPr id="0" name=""/>
        <dsp:cNvSpPr/>
      </dsp:nvSpPr>
      <dsp:spPr>
        <a:xfrm>
          <a:off x="690729" y="2412347"/>
          <a:ext cx="1378520" cy="1378520"/>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F2866D-AF1A-4550-B553-C49D2037E436}">
      <dsp:nvSpPr>
        <dsp:cNvPr id="0" name=""/>
        <dsp:cNvSpPr/>
      </dsp:nvSpPr>
      <dsp:spPr>
        <a:xfrm>
          <a:off x="690729" y="2412347"/>
          <a:ext cx="1378520" cy="1378520"/>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13C20C-1467-45BC-8388-28182764C5DF}">
      <dsp:nvSpPr>
        <dsp:cNvPr id="0" name=""/>
        <dsp:cNvSpPr/>
      </dsp:nvSpPr>
      <dsp:spPr>
        <a:xfrm>
          <a:off x="1469" y="2660481"/>
          <a:ext cx="2757041" cy="88225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b="1" kern="1200" dirty="0" smtClean="0">
              <a:solidFill>
                <a:schemeClr val="tx1"/>
              </a:solidFill>
            </a:rPr>
            <a:t>Kuruluş ve Donanım Desteği</a:t>
          </a:r>
          <a:endParaRPr lang="tr-TR" sz="2800" b="1" kern="1200" dirty="0">
            <a:solidFill>
              <a:schemeClr val="tx1"/>
            </a:solidFill>
          </a:endParaRPr>
        </a:p>
      </dsp:txBody>
      <dsp:txXfrm>
        <a:off x="1469" y="2660481"/>
        <a:ext cx="2757041" cy="882253"/>
      </dsp:txXfrm>
    </dsp:sp>
    <dsp:sp modelId="{FA9EFE27-163A-4999-9DA5-FF63D54734E9}">
      <dsp:nvSpPr>
        <dsp:cNvPr id="0" name=""/>
        <dsp:cNvSpPr/>
      </dsp:nvSpPr>
      <dsp:spPr>
        <a:xfrm>
          <a:off x="4026749" y="2412347"/>
          <a:ext cx="1378520" cy="1378520"/>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2AB2B3-4CEF-47FD-8738-A0713FCB5CB4}">
      <dsp:nvSpPr>
        <dsp:cNvPr id="0" name=""/>
        <dsp:cNvSpPr/>
      </dsp:nvSpPr>
      <dsp:spPr>
        <a:xfrm>
          <a:off x="4026749" y="2412347"/>
          <a:ext cx="1378520" cy="1378520"/>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2EC0AB-90F3-4072-AF87-0636456D4C41}">
      <dsp:nvSpPr>
        <dsp:cNvPr id="0" name=""/>
        <dsp:cNvSpPr/>
      </dsp:nvSpPr>
      <dsp:spPr>
        <a:xfrm>
          <a:off x="3337489" y="2660481"/>
          <a:ext cx="2757041" cy="88225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b="1" kern="1200" dirty="0" err="1" smtClean="0">
              <a:solidFill>
                <a:schemeClr val="tx1"/>
              </a:solidFill>
            </a:rPr>
            <a:t>Operasyonel</a:t>
          </a:r>
          <a:r>
            <a:rPr lang="tr-TR" sz="2800" b="1" kern="1200" dirty="0" smtClean="0">
              <a:solidFill>
                <a:schemeClr val="tx1"/>
              </a:solidFill>
            </a:rPr>
            <a:t> Giderler Desteği</a:t>
          </a:r>
          <a:endParaRPr lang="tr-TR" sz="2800" b="1" kern="1200" dirty="0">
            <a:solidFill>
              <a:schemeClr val="tx1"/>
            </a:solidFill>
          </a:endParaRPr>
        </a:p>
      </dsp:txBody>
      <dsp:txXfrm>
        <a:off x="3337489" y="2660481"/>
        <a:ext cx="2757041" cy="882253"/>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2945659" cy="496332"/>
          </a:xfrm>
          <a:prstGeom prst="rect">
            <a:avLst/>
          </a:prstGeom>
        </p:spPr>
        <p:txBody>
          <a:bodyPr vert="horz" lIns="91545" tIns="45773" rIns="91545" bIns="45773" rtlCol="0"/>
          <a:lstStyle>
            <a:lvl1pPr algn="l">
              <a:defRPr sz="1200"/>
            </a:lvl1pPr>
          </a:lstStyle>
          <a:p>
            <a:endParaRPr lang="tr-TR"/>
          </a:p>
        </p:txBody>
      </p:sp>
      <p:sp>
        <p:nvSpPr>
          <p:cNvPr id="3" name="Veri Yer Tutucusu 2"/>
          <p:cNvSpPr>
            <a:spLocks noGrp="1"/>
          </p:cNvSpPr>
          <p:nvPr>
            <p:ph type="dt" sz="quarter" idx="1"/>
          </p:nvPr>
        </p:nvSpPr>
        <p:spPr>
          <a:xfrm>
            <a:off x="3850443" y="0"/>
            <a:ext cx="2945659" cy="496332"/>
          </a:xfrm>
          <a:prstGeom prst="rect">
            <a:avLst/>
          </a:prstGeom>
        </p:spPr>
        <p:txBody>
          <a:bodyPr vert="horz" lIns="91545" tIns="45773" rIns="91545" bIns="45773" rtlCol="0"/>
          <a:lstStyle>
            <a:lvl1pPr algn="r">
              <a:defRPr sz="1200"/>
            </a:lvl1pPr>
          </a:lstStyle>
          <a:p>
            <a:fld id="{32C43593-1B00-4DCF-A281-0834015E39E8}" type="datetimeFigureOut">
              <a:rPr lang="tr-TR" smtClean="0"/>
              <a:t>08.02.2016</a:t>
            </a:fld>
            <a:endParaRPr lang="tr-TR"/>
          </a:p>
        </p:txBody>
      </p:sp>
      <p:sp>
        <p:nvSpPr>
          <p:cNvPr id="4" name="Altbilgi Yer Tutucusu 3"/>
          <p:cNvSpPr>
            <a:spLocks noGrp="1"/>
          </p:cNvSpPr>
          <p:nvPr>
            <p:ph type="ftr" sz="quarter" idx="2"/>
          </p:nvPr>
        </p:nvSpPr>
        <p:spPr>
          <a:xfrm>
            <a:off x="1" y="9428583"/>
            <a:ext cx="2945659" cy="496332"/>
          </a:xfrm>
          <a:prstGeom prst="rect">
            <a:avLst/>
          </a:prstGeom>
        </p:spPr>
        <p:txBody>
          <a:bodyPr vert="horz" lIns="91545" tIns="45773" rIns="91545" bIns="45773" rtlCol="0" anchor="b"/>
          <a:lstStyle>
            <a:lvl1pPr algn="l">
              <a:defRPr sz="1200"/>
            </a:lvl1pPr>
          </a:lstStyle>
          <a:p>
            <a:endParaRPr lang="tr-TR"/>
          </a:p>
        </p:txBody>
      </p:sp>
      <p:sp>
        <p:nvSpPr>
          <p:cNvPr id="5" name="Slayt Numarası Yer Tutucusu 4"/>
          <p:cNvSpPr>
            <a:spLocks noGrp="1"/>
          </p:cNvSpPr>
          <p:nvPr>
            <p:ph type="sldNum" sz="quarter" idx="3"/>
          </p:nvPr>
        </p:nvSpPr>
        <p:spPr>
          <a:xfrm>
            <a:off x="3850443" y="9428583"/>
            <a:ext cx="2945659" cy="496332"/>
          </a:xfrm>
          <a:prstGeom prst="rect">
            <a:avLst/>
          </a:prstGeom>
        </p:spPr>
        <p:txBody>
          <a:bodyPr vert="horz" lIns="91545" tIns="45773" rIns="91545" bIns="45773" rtlCol="0" anchor="b"/>
          <a:lstStyle>
            <a:lvl1pPr algn="r">
              <a:defRPr sz="1200"/>
            </a:lvl1pPr>
          </a:lstStyle>
          <a:p>
            <a:fld id="{B0A829AA-7D9D-4B92-BC05-B6A20D513FAE}" type="slidenum">
              <a:rPr lang="tr-TR" smtClean="0"/>
              <a:t>‹#›</a:t>
            </a:fld>
            <a:endParaRPr lang="tr-TR"/>
          </a:p>
        </p:txBody>
      </p:sp>
    </p:spTree>
    <p:extLst>
      <p:ext uri="{BB962C8B-B14F-4D97-AF65-F5344CB8AC3E}">
        <p14:creationId xmlns:p14="http://schemas.microsoft.com/office/powerpoint/2010/main" val="1986266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351" cy="496095"/>
          </a:xfrm>
          <a:prstGeom prst="rect">
            <a:avLst/>
          </a:prstGeom>
        </p:spPr>
        <p:txBody>
          <a:bodyPr vert="horz" lIns="91545" tIns="45773" rIns="91545" bIns="45773" rtlCol="0"/>
          <a:lstStyle>
            <a:lvl1pPr algn="l">
              <a:defRPr sz="1200"/>
            </a:lvl1pPr>
          </a:lstStyle>
          <a:p>
            <a:endParaRPr lang="tr-TR"/>
          </a:p>
        </p:txBody>
      </p:sp>
      <p:sp>
        <p:nvSpPr>
          <p:cNvPr id="3" name="Veri Yer Tutucusu 2"/>
          <p:cNvSpPr>
            <a:spLocks noGrp="1"/>
          </p:cNvSpPr>
          <p:nvPr>
            <p:ph type="dt" idx="1"/>
          </p:nvPr>
        </p:nvSpPr>
        <p:spPr>
          <a:xfrm>
            <a:off x="3849729" y="0"/>
            <a:ext cx="2946351" cy="496095"/>
          </a:xfrm>
          <a:prstGeom prst="rect">
            <a:avLst/>
          </a:prstGeom>
        </p:spPr>
        <p:txBody>
          <a:bodyPr vert="horz" lIns="91545" tIns="45773" rIns="91545" bIns="45773" rtlCol="0"/>
          <a:lstStyle>
            <a:lvl1pPr algn="r">
              <a:defRPr sz="1200"/>
            </a:lvl1pPr>
          </a:lstStyle>
          <a:p>
            <a:fld id="{38F423A3-E29B-4154-BE76-67BB73B08522}" type="datetimeFigureOut">
              <a:rPr lang="tr-TR" smtClean="0"/>
              <a:t>08.02.2016</a:t>
            </a:fld>
            <a:endParaRPr lang="tr-TR"/>
          </a:p>
        </p:txBody>
      </p:sp>
      <p:sp>
        <p:nvSpPr>
          <p:cNvPr id="4" name="Slayt Görüntüsü Yer Tutucusu 3"/>
          <p:cNvSpPr>
            <a:spLocks noGrp="1" noRot="1" noChangeAspect="1"/>
          </p:cNvSpPr>
          <p:nvPr>
            <p:ph type="sldImg" idx="2"/>
          </p:nvPr>
        </p:nvSpPr>
        <p:spPr>
          <a:xfrm>
            <a:off x="917575" y="744538"/>
            <a:ext cx="4962525" cy="3721100"/>
          </a:xfrm>
          <a:prstGeom prst="rect">
            <a:avLst/>
          </a:prstGeom>
          <a:noFill/>
          <a:ln w="12700">
            <a:solidFill>
              <a:prstClr val="black"/>
            </a:solidFill>
          </a:ln>
        </p:spPr>
        <p:txBody>
          <a:bodyPr vert="horz" lIns="91545" tIns="45773" rIns="91545" bIns="45773" rtlCol="0" anchor="ctr"/>
          <a:lstStyle/>
          <a:p>
            <a:endParaRPr lang="tr-TR"/>
          </a:p>
        </p:txBody>
      </p:sp>
      <p:sp>
        <p:nvSpPr>
          <p:cNvPr id="5" name="Not Yer Tutucusu 4"/>
          <p:cNvSpPr>
            <a:spLocks noGrp="1"/>
          </p:cNvSpPr>
          <p:nvPr>
            <p:ph type="body" sz="quarter" idx="3"/>
          </p:nvPr>
        </p:nvSpPr>
        <p:spPr>
          <a:xfrm>
            <a:off x="679928" y="4715274"/>
            <a:ext cx="5437821" cy="4466432"/>
          </a:xfrm>
          <a:prstGeom prst="rect">
            <a:avLst/>
          </a:prstGeom>
        </p:spPr>
        <p:txBody>
          <a:bodyPr vert="horz" lIns="91545" tIns="45773" rIns="91545" bIns="45773"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8960"/>
            <a:ext cx="2946351" cy="496094"/>
          </a:xfrm>
          <a:prstGeom prst="rect">
            <a:avLst/>
          </a:prstGeom>
        </p:spPr>
        <p:txBody>
          <a:bodyPr vert="horz" lIns="91545" tIns="45773" rIns="91545" bIns="45773" rtlCol="0" anchor="b"/>
          <a:lstStyle>
            <a:lvl1pPr algn="l">
              <a:defRPr sz="1200"/>
            </a:lvl1pPr>
          </a:lstStyle>
          <a:p>
            <a:endParaRPr lang="tr-TR"/>
          </a:p>
        </p:txBody>
      </p:sp>
      <p:sp>
        <p:nvSpPr>
          <p:cNvPr id="7" name="Slayt Numarası Yer Tutucusu 6"/>
          <p:cNvSpPr>
            <a:spLocks noGrp="1"/>
          </p:cNvSpPr>
          <p:nvPr>
            <p:ph type="sldNum" sz="quarter" idx="5"/>
          </p:nvPr>
        </p:nvSpPr>
        <p:spPr>
          <a:xfrm>
            <a:off x="3849729" y="9428960"/>
            <a:ext cx="2946351" cy="496094"/>
          </a:xfrm>
          <a:prstGeom prst="rect">
            <a:avLst/>
          </a:prstGeom>
        </p:spPr>
        <p:txBody>
          <a:bodyPr vert="horz" lIns="91545" tIns="45773" rIns="91545" bIns="45773" rtlCol="0" anchor="b"/>
          <a:lstStyle>
            <a:lvl1pPr algn="r">
              <a:defRPr sz="1200"/>
            </a:lvl1pPr>
          </a:lstStyle>
          <a:p>
            <a:fld id="{0741C23F-EE2B-450D-91CD-36ED5232E80B}" type="slidenum">
              <a:rPr lang="tr-TR" smtClean="0"/>
              <a:t>‹#›</a:t>
            </a:fld>
            <a:endParaRPr lang="tr-TR"/>
          </a:p>
        </p:txBody>
      </p:sp>
    </p:spTree>
    <p:extLst>
      <p:ext uri="{BB962C8B-B14F-4D97-AF65-F5344CB8AC3E}">
        <p14:creationId xmlns:p14="http://schemas.microsoft.com/office/powerpoint/2010/main" val="2636317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741C23F-EE2B-450D-91CD-36ED5232E80B}" type="slidenum">
              <a:rPr lang="tr-TR" smtClean="0"/>
              <a:t>1</a:t>
            </a:fld>
            <a:endParaRPr lang="tr-TR"/>
          </a:p>
        </p:txBody>
      </p:sp>
    </p:spTree>
    <p:extLst>
      <p:ext uri="{BB962C8B-B14F-4D97-AF65-F5344CB8AC3E}">
        <p14:creationId xmlns:p14="http://schemas.microsoft.com/office/powerpoint/2010/main" val="1077837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741C23F-EE2B-450D-91CD-36ED5232E80B}" type="slidenum">
              <a:rPr lang="tr-TR" smtClean="0">
                <a:solidFill>
                  <a:prstClr val="black"/>
                </a:solidFill>
              </a:rPr>
              <a:pPr/>
              <a:t>10</a:t>
            </a:fld>
            <a:endParaRPr lang="tr-TR">
              <a:solidFill>
                <a:prstClr val="black"/>
              </a:solidFill>
            </a:endParaRPr>
          </a:p>
        </p:txBody>
      </p:sp>
    </p:spTree>
    <p:extLst>
      <p:ext uri="{BB962C8B-B14F-4D97-AF65-F5344CB8AC3E}">
        <p14:creationId xmlns:p14="http://schemas.microsoft.com/office/powerpoint/2010/main" val="3841003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741C23F-EE2B-450D-91CD-36ED5232E80B}" type="slidenum">
              <a:rPr lang="tr-TR" smtClean="0">
                <a:solidFill>
                  <a:prstClr val="black"/>
                </a:solidFill>
              </a:rPr>
              <a:pPr/>
              <a:t>11</a:t>
            </a:fld>
            <a:endParaRPr lang="tr-TR">
              <a:solidFill>
                <a:prstClr val="black"/>
              </a:solidFill>
            </a:endParaRPr>
          </a:p>
        </p:txBody>
      </p:sp>
    </p:spTree>
    <p:extLst>
      <p:ext uri="{BB962C8B-B14F-4D97-AF65-F5344CB8AC3E}">
        <p14:creationId xmlns:p14="http://schemas.microsoft.com/office/powerpoint/2010/main" val="3841003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741C23F-EE2B-450D-91CD-36ED5232E80B}" type="slidenum">
              <a:rPr lang="tr-TR" smtClean="0">
                <a:solidFill>
                  <a:prstClr val="black"/>
                </a:solidFill>
              </a:rPr>
              <a:pPr/>
              <a:t>12</a:t>
            </a:fld>
            <a:endParaRPr lang="tr-TR">
              <a:solidFill>
                <a:prstClr val="black"/>
              </a:solidFill>
            </a:endParaRPr>
          </a:p>
        </p:txBody>
      </p:sp>
    </p:spTree>
    <p:extLst>
      <p:ext uri="{BB962C8B-B14F-4D97-AF65-F5344CB8AC3E}">
        <p14:creationId xmlns:p14="http://schemas.microsoft.com/office/powerpoint/2010/main" val="3841003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741C23F-EE2B-450D-91CD-36ED5232E80B}" type="slidenum">
              <a:rPr lang="tr-TR" smtClean="0">
                <a:solidFill>
                  <a:prstClr val="black"/>
                </a:solidFill>
              </a:rPr>
              <a:pPr/>
              <a:t>13</a:t>
            </a:fld>
            <a:endParaRPr lang="tr-TR">
              <a:solidFill>
                <a:prstClr val="black"/>
              </a:solidFill>
            </a:endParaRPr>
          </a:p>
        </p:txBody>
      </p:sp>
    </p:spTree>
    <p:extLst>
      <p:ext uri="{BB962C8B-B14F-4D97-AF65-F5344CB8AC3E}">
        <p14:creationId xmlns:p14="http://schemas.microsoft.com/office/powerpoint/2010/main" val="3841003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741C23F-EE2B-450D-91CD-36ED5232E80B}" type="slidenum">
              <a:rPr lang="tr-TR" smtClean="0"/>
              <a:t>14</a:t>
            </a:fld>
            <a:endParaRPr lang="tr-TR"/>
          </a:p>
        </p:txBody>
      </p:sp>
    </p:spTree>
    <p:extLst>
      <p:ext uri="{BB962C8B-B14F-4D97-AF65-F5344CB8AC3E}">
        <p14:creationId xmlns:p14="http://schemas.microsoft.com/office/powerpoint/2010/main" val="2924098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741C23F-EE2B-450D-91CD-36ED5232E80B}" type="slidenum">
              <a:rPr lang="tr-TR" smtClean="0"/>
              <a:t>23</a:t>
            </a:fld>
            <a:endParaRPr lang="tr-TR"/>
          </a:p>
        </p:txBody>
      </p:sp>
    </p:spTree>
    <p:extLst>
      <p:ext uri="{BB962C8B-B14F-4D97-AF65-F5344CB8AC3E}">
        <p14:creationId xmlns:p14="http://schemas.microsoft.com/office/powerpoint/2010/main" val="934829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741C23F-EE2B-450D-91CD-36ED5232E80B}" type="slidenum">
              <a:rPr lang="tr-TR" smtClean="0"/>
              <a:t>24</a:t>
            </a:fld>
            <a:endParaRPr lang="tr-TR"/>
          </a:p>
        </p:txBody>
      </p:sp>
    </p:spTree>
    <p:extLst>
      <p:ext uri="{BB962C8B-B14F-4D97-AF65-F5344CB8AC3E}">
        <p14:creationId xmlns:p14="http://schemas.microsoft.com/office/powerpoint/2010/main" val="934829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741C23F-EE2B-450D-91CD-36ED5232E80B}" type="slidenum">
              <a:rPr lang="tr-TR" smtClean="0">
                <a:solidFill>
                  <a:prstClr val="black"/>
                </a:solidFill>
              </a:rPr>
              <a:pPr/>
              <a:t>27</a:t>
            </a:fld>
            <a:endParaRPr lang="tr-TR">
              <a:solidFill>
                <a:prstClr val="black"/>
              </a:solidFill>
            </a:endParaRPr>
          </a:p>
        </p:txBody>
      </p:sp>
    </p:spTree>
    <p:extLst>
      <p:ext uri="{BB962C8B-B14F-4D97-AF65-F5344CB8AC3E}">
        <p14:creationId xmlns:p14="http://schemas.microsoft.com/office/powerpoint/2010/main" val="1077837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741C23F-EE2B-450D-91CD-36ED5232E80B}" type="slidenum">
              <a:rPr lang="tr-TR" smtClean="0">
                <a:solidFill>
                  <a:prstClr val="black"/>
                </a:solidFill>
              </a:rPr>
              <a:pPr/>
              <a:t>2</a:t>
            </a:fld>
            <a:endParaRPr lang="tr-TR">
              <a:solidFill>
                <a:prstClr val="black"/>
              </a:solidFill>
            </a:endParaRPr>
          </a:p>
        </p:txBody>
      </p:sp>
    </p:spTree>
    <p:extLst>
      <p:ext uri="{BB962C8B-B14F-4D97-AF65-F5344CB8AC3E}">
        <p14:creationId xmlns:p14="http://schemas.microsoft.com/office/powerpoint/2010/main" val="2403681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741C23F-EE2B-450D-91CD-36ED5232E80B}" type="slidenum">
              <a:rPr lang="tr-TR" smtClean="0">
                <a:solidFill>
                  <a:prstClr val="black"/>
                </a:solidFill>
              </a:rPr>
              <a:pPr/>
              <a:t>3</a:t>
            </a:fld>
            <a:endParaRPr lang="tr-TR">
              <a:solidFill>
                <a:prstClr val="black"/>
              </a:solidFill>
            </a:endParaRPr>
          </a:p>
        </p:txBody>
      </p:sp>
    </p:spTree>
    <p:extLst>
      <p:ext uri="{BB962C8B-B14F-4D97-AF65-F5344CB8AC3E}">
        <p14:creationId xmlns:p14="http://schemas.microsoft.com/office/powerpoint/2010/main" val="3841003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741C23F-EE2B-450D-91CD-36ED5232E80B}" type="slidenum">
              <a:rPr lang="tr-TR" smtClean="0">
                <a:solidFill>
                  <a:prstClr val="black"/>
                </a:solidFill>
              </a:rPr>
              <a:pPr/>
              <a:t>4</a:t>
            </a:fld>
            <a:endParaRPr lang="tr-TR">
              <a:solidFill>
                <a:prstClr val="black"/>
              </a:solidFill>
            </a:endParaRPr>
          </a:p>
        </p:txBody>
      </p:sp>
    </p:spTree>
    <p:extLst>
      <p:ext uri="{BB962C8B-B14F-4D97-AF65-F5344CB8AC3E}">
        <p14:creationId xmlns:p14="http://schemas.microsoft.com/office/powerpoint/2010/main" val="3841003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741C23F-EE2B-450D-91CD-36ED5232E80B}" type="slidenum">
              <a:rPr lang="tr-TR" smtClean="0">
                <a:solidFill>
                  <a:prstClr val="black"/>
                </a:solidFill>
              </a:rPr>
              <a:pPr/>
              <a:t>5</a:t>
            </a:fld>
            <a:endParaRPr lang="tr-TR">
              <a:solidFill>
                <a:prstClr val="black"/>
              </a:solidFill>
            </a:endParaRPr>
          </a:p>
        </p:txBody>
      </p:sp>
    </p:spTree>
    <p:extLst>
      <p:ext uri="{BB962C8B-B14F-4D97-AF65-F5344CB8AC3E}">
        <p14:creationId xmlns:p14="http://schemas.microsoft.com/office/powerpoint/2010/main" val="3841003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741C23F-EE2B-450D-91CD-36ED5232E80B}" type="slidenum">
              <a:rPr lang="tr-TR" smtClean="0">
                <a:solidFill>
                  <a:prstClr val="black"/>
                </a:solidFill>
              </a:rPr>
              <a:pPr/>
              <a:t>6</a:t>
            </a:fld>
            <a:endParaRPr lang="tr-TR">
              <a:solidFill>
                <a:prstClr val="black"/>
              </a:solidFill>
            </a:endParaRPr>
          </a:p>
        </p:txBody>
      </p:sp>
    </p:spTree>
    <p:extLst>
      <p:ext uri="{BB962C8B-B14F-4D97-AF65-F5344CB8AC3E}">
        <p14:creationId xmlns:p14="http://schemas.microsoft.com/office/powerpoint/2010/main" val="3841003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741C23F-EE2B-450D-91CD-36ED5232E80B}" type="slidenum">
              <a:rPr lang="tr-TR" smtClean="0">
                <a:solidFill>
                  <a:prstClr val="black"/>
                </a:solidFill>
              </a:rPr>
              <a:pPr/>
              <a:t>7</a:t>
            </a:fld>
            <a:endParaRPr lang="tr-TR">
              <a:solidFill>
                <a:prstClr val="black"/>
              </a:solidFill>
            </a:endParaRPr>
          </a:p>
        </p:txBody>
      </p:sp>
    </p:spTree>
    <p:extLst>
      <p:ext uri="{BB962C8B-B14F-4D97-AF65-F5344CB8AC3E}">
        <p14:creationId xmlns:p14="http://schemas.microsoft.com/office/powerpoint/2010/main" val="3841003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741C23F-EE2B-450D-91CD-36ED5232E80B}" type="slidenum">
              <a:rPr lang="tr-TR" smtClean="0">
                <a:solidFill>
                  <a:prstClr val="black"/>
                </a:solidFill>
              </a:rPr>
              <a:pPr/>
              <a:t>8</a:t>
            </a:fld>
            <a:endParaRPr lang="tr-TR">
              <a:solidFill>
                <a:prstClr val="black"/>
              </a:solidFill>
            </a:endParaRPr>
          </a:p>
        </p:txBody>
      </p:sp>
    </p:spTree>
    <p:extLst>
      <p:ext uri="{BB962C8B-B14F-4D97-AF65-F5344CB8AC3E}">
        <p14:creationId xmlns:p14="http://schemas.microsoft.com/office/powerpoint/2010/main" val="3841003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741C23F-EE2B-450D-91CD-36ED5232E80B}" type="slidenum">
              <a:rPr lang="tr-TR" smtClean="0">
                <a:solidFill>
                  <a:prstClr val="black"/>
                </a:solidFill>
              </a:rPr>
              <a:pPr/>
              <a:t>9</a:t>
            </a:fld>
            <a:endParaRPr lang="tr-TR">
              <a:solidFill>
                <a:prstClr val="black"/>
              </a:solidFill>
            </a:endParaRPr>
          </a:p>
        </p:txBody>
      </p:sp>
    </p:spTree>
    <p:extLst>
      <p:ext uri="{BB962C8B-B14F-4D97-AF65-F5344CB8AC3E}">
        <p14:creationId xmlns:p14="http://schemas.microsoft.com/office/powerpoint/2010/main" val="3841003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9"/>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41E4F385-4E7B-42C3-A988-29E1B17FC7CE}" type="datetimeFigureOut">
              <a:rPr lang="tr-TR"/>
              <a:pPr>
                <a:defRPr/>
              </a:pPr>
              <a:t>08.02.2016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A448FC4-8568-4868-93B8-BAFF8CFDD12F}" type="slidenum">
              <a:rPr lang="tr-TR"/>
              <a:pPr>
                <a:defRPr/>
              </a:pPr>
              <a:t>‹#›</a:t>
            </a:fld>
            <a:endParaRPr lang="tr-TR"/>
          </a:p>
        </p:txBody>
      </p:sp>
    </p:spTree>
    <p:extLst>
      <p:ext uri="{BB962C8B-B14F-4D97-AF65-F5344CB8AC3E}">
        <p14:creationId xmlns:p14="http://schemas.microsoft.com/office/powerpoint/2010/main" val="1524371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5FFBD06-07A5-4263-B91E-6DFB815A0994}" type="datetimeFigureOut">
              <a:rPr lang="tr-TR"/>
              <a:pPr>
                <a:defRPr/>
              </a:pPr>
              <a:t>08.02.2016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853975BF-12B5-4ADE-B894-4A38AAE99604}" type="slidenum">
              <a:rPr lang="tr-TR"/>
              <a:pPr>
                <a:defRPr/>
              </a:pPr>
              <a:t>‹#›</a:t>
            </a:fld>
            <a:endParaRPr lang="tr-TR"/>
          </a:p>
        </p:txBody>
      </p:sp>
    </p:spTree>
    <p:extLst>
      <p:ext uri="{BB962C8B-B14F-4D97-AF65-F5344CB8AC3E}">
        <p14:creationId xmlns:p14="http://schemas.microsoft.com/office/powerpoint/2010/main" val="3465771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28600"/>
            <a:ext cx="2057400" cy="48768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28600"/>
            <a:ext cx="6019800" cy="48768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81D0D950-12D7-4507-B22B-34CFC6EB857B}" type="datetimeFigureOut">
              <a:rPr lang="tr-TR"/>
              <a:pPr>
                <a:defRPr/>
              </a:pPr>
              <a:t>08.02.2016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83B55B59-DBDA-4955-87D9-5366648706DD}" type="slidenum">
              <a:rPr lang="tr-TR"/>
              <a:pPr>
                <a:defRPr/>
              </a:pPr>
              <a:t>‹#›</a:t>
            </a:fld>
            <a:endParaRPr lang="tr-TR"/>
          </a:p>
        </p:txBody>
      </p:sp>
    </p:spTree>
    <p:extLst>
      <p:ext uri="{BB962C8B-B14F-4D97-AF65-F5344CB8AC3E}">
        <p14:creationId xmlns:p14="http://schemas.microsoft.com/office/powerpoint/2010/main" val="1392082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0"/>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92EC1C84-2448-4B64-AB8A-E11FCC029571}" type="datetimeFigureOut">
              <a:rPr lang="tr-TR">
                <a:solidFill>
                  <a:prstClr val="black">
                    <a:tint val="75000"/>
                  </a:prstClr>
                </a:solidFill>
              </a:rPr>
              <a:pPr>
                <a:defRPr/>
              </a:pPr>
              <a:t>08.02.2016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078D3DC9-8864-483F-8206-C4E35500E6B2}"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4096679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AE806DD7-AF06-46B0-9D47-8D8B8FF65198}" type="datetimeFigureOut">
              <a:rPr lang="tr-TR">
                <a:solidFill>
                  <a:prstClr val="black">
                    <a:tint val="75000"/>
                  </a:prstClr>
                </a:solidFill>
              </a:rPr>
              <a:pPr>
                <a:defRPr/>
              </a:pPr>
              <a:t>08.02.2016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5AEEE6AE-A17F-436B-9F49-5E5F1955A7BB}"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248948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3"/>
            <a:ext cx="7772400" cy="1362076"/>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85C4CB2A-5C6E-4B51-8C6D-74BC2512E90D}" type="datetimeFigureOut">
              <a:rPr lang="tr-TR">
                <a:solidFill>
                  <a:prstClr val="black">
                    <a:tint val="75000"/>
                  </a:prstClr>
                </a:solidFill>
              </a:rPr>
              <a:pPr>
                <a:defRPr/>
              </a:pPr>
              <a:t>08.02.2016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84E39556-FF52-496E-BEC9-5BB29BC360ED}"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81978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74D1D986-0FFC-4BAD-9FBF-B0829375D39A}" type="datetimeFigureOut">
              <a:rPr lang="tr-TR">
                <a:solidFill>
                  <a:prstClr val="black">
                    <a:tint val="75000"/>
                  </a:prstClr>
                </a:solidFill>
              </a:rPr>
              <a:pPr>
                <a:defRPr/>
              </a:pPr>
              <a:t>08.02.2016</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31C2CF24-F1DA-4439-8DF9-208F5242AE5A}"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873119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40"/>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C63A3720-5181-4E23-B2CD-020470181488}" type="datetimeFigureOut">
              <a:rPr lang="tr-TR">
                <a:solidFill>
                  <a:prstClr val="black">
                    <a:tint val="75000"/>
                  </a:prstClr>
                </a:solidFill>
              </a:rPr>
              <a:pPr>
                <a:defRPr/>
              </a:pPr>
              <a:t>08.02.2016</a:t>
            </a:fld>
            <a:endParaRPr lang="tr-TR">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5 Slayt Numarası Yer Tutucusu"/>
          <p:cNvSpPr>
            <a:spLocks noGrp="1"/>
          </p:cNvSpPr>
          <p:nvPr>
            <p:ph type="sldNum" sz="quarter" idx="12"/>
          </p:nvPr>
        </p:nvSpPr>
        <p:spPr/>
        <p:txBody>
          <a:bodyPr/>
          <a:lstStyle>
            <a:lvl1pPr>
              <a:defRPr/>
            </a:lvl1pPr>
          </a:lstStyle>
          <a:p>
            <a:pPr>
              <a:defRPr/>
            </a:pPr>
            <a:fld id="{20EE172B-7AAC-49EB-A5BC-FD6BCF024268}"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936584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5674B33D-D729-4C9B-9045-94BA5C9A1F25}" type="datetimeFigureOut">
              <a:rPr lang="tr-TR">
                <a:solidFill>
                  <a:prstClr val="black">
                    <a:tint val="75000"/>
                  </a:prstClr>
                </a:solidFill>
              </a:rPr>
              <a:pPr>
                <a:defRPr/>
              </a:pPr>
              <a:t>08.02.2016</a:t>
            </a:fld>
            <a:endParaRPr lang="tr-TR">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027B88E3-C452-47FA-B30F-B62B71BA3AF4}"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688133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6F33905A-7F24-447B-9377-17A126121D53}" type="datetimeFigureOut">
              <a:rPr lang="tr-TR">
                <a:solidFill>
                  <a:prstClr val="black">
                    <a:tint val="75000"/>
                  </a:prstClr>
                </a:solidFill>
              </a:rPr>
              <a:pPr>
                <a:defRPr/>
              </a:pPr>
              <a:t>08.02.2016</a:t>
            </a:fld>
            <a:endParaRPr lang="tr-TR">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5 Slayt Numarası Yer Tutucusu"/>
          <p:cNvSpPr>
            <a:spLocks noGrp="1"/>
          </p:cNvSpPr>
          <p:nvPr>
            <p:ph type="sldNum" sz="quarter" idx="12"/>
          </p:nvPr>
        </p:nvSpPr>
        <p:spPr/>
        <p:txBody>
          <a:bodyPr/>
          <a:lstStyle>
            <a:lvl1pPr>
              <a:defRPr/>
            </a:lvl1pPr>
          </a:lstStyle>
          <a:p>
            <a:pPr>
              <a:defRPr/>
            </a:pPr>
            <a:fld id="{35901265-6618-4896-82BD-20BDB01D3ECC}"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211832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2" y="273053"/>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47FA2D0-B3D2-4DC6-BADC-72455CEB05AE}" type="datetimeFigureOut">
              <a:rPr lang="tr-TR">
                <a:solidFill>
                  <a:prstClr val="black">
                    <a:tint val="75000"/>
                  </a:prstClr>
                </a:solidFill>
              </a:rPr>
              <a:pPr>
                <a:defRPr/>
              </a:pPr>
              <a:t>08.02.2016</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2ADB673C-1895-45F0-89F9-2C1E184A8265}"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664484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AAF8A2CF-AC85-447F-BB6B-97BB6854E903}" type="datetimeFigureOut">
              <a:rPr lang="tr-TR"/>
              <a:pPr>
                <a:defRPr/>
              </a:pPr>
              <a:t>08.02.2016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37BE925E-931F-4E58-9217-1AD9585FF469}" type="slidenum">
              <a:rPr lang="tr-TR"/>
              <a:pPr>
                <a:defRPr/>
              </a:pPr>
              <a:t>‹#›</a:t>
            </a:fld>
            <a:endParaRPr lang="tr-TR"/>
          </a:p>
        </p:txBody>
      </p:sp>
    </p:spTree>
    <p:extLst>
      <p:ext uri="{BB962C8B-B14F-4D97-AF65-F5344CB8AC3E}">
        <p14:creationId xmlns:p14="http://schemas.microsoft.com/office/powerpoint/2010/main" val="1924659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A2C8F02F-5B09-49EC-9135-82D8B3A2C25A}" type="datetimeFigureOut">
              <a:rPr lang="tr-TR">
                <a:solidFill>
                  <a:prstClr val="black">
                    <a:tint val="75000"/>
                  </a:prstClr>
                </a:solidFill>
              </a:rPr>
              <a:pPr>
                <a:defRPr/>
              </a:pPr>
              <a:t>08.02.2016</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88E439BF-E245-401D-8435-6967B6BB151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08971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C6B75F0E-F560-4C95-B35D-2DEC16B779E1}" type="datetimeFigureOut">
              <a:rPr lang="tr-TR">
                <a:solidFill>
                  <a:prstClr val="black">
                    <a:tint val="75000"/>
                  </a:prstClr>
                </a:solidFill>
              </a:rPr>
              <a:pPr>
                <a:defRPr/>
              </a:pPr>
              <a:t>08.02.2016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B2503F37-FE04-4AD1-A260-FCE4AF8EC0F8}"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35621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28600"/>
            <a:ext cx="2057400" cy="48768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28600"/>
            <a:ext cx="6019800" cy="48768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75862A1D-96A5-457F-AA73-39C90BD02DCC}" type="datetimeFigureOut">
              <a:rPr lang="tr-TR">
                <a:solidFill>
                  <a:prstClr val="black">
                    <a:tint val="75000"/>
                  </a:prstClr>
                </a:solidFill>
              </a:rPr>
              <a:pPr>
                <a:defRPr/>
              </a:pPr>
              <a:t>08.02.2016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9A5EE59A-A9FD-4309-A37F-393F99975337}"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852379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3"/>
            <a:ext cx="7772400" cy="1362076"/>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597820D8-939A-40A0-B02D-4EDA311D481C}" type="datetimeFigureOut">
              <a:rPr lang="tr-TR"/>
              <a:pPr>
                <a:defRPr/>
              </a:pPr>
              <a:t>08.02.2016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B554B25-2AC0-4085-ABF9-0AADCDEB27A6}" type="slidenum">
              <a:rPr lang="tr-TR"/>
              <a:pPr>
                <a:defRPr/>
              </a:pPr>
              <a:t>‹#›</a:t>
            </a:fld>
            <a:endParaRPr lang="tr-TR"/>
          </a:p>
        </p:txBody>
      </p:sp>
    </p:spTree>
    <p:extLst>
      <p:ext uri="{BB962C8B-B14F-4D97-AF65-F5344CB8AC3E}">
        <p14:creationId xmlns:p14="http://schemas.microsoft.com/office/powerpoint/2010/main" val="2035330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664905FA-6B9D-417D-98CF-A775758D1E34}" type="datetimeFigureOut">
              <a:rPr lang="tr-TR"/>
              <a:pPr>
                <a:defRPr/>
              </a:pPr>
              <a:t>08.02.2016</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843E0501-52C8-46F5-BD7D-F8046F4574B3}" type="slidenum">
              <a:rPr lang="tr-TR"/>
              <a:pPr>
                <a:defRPr/>
              </a:pPr>
              <a:t>‹#›</a:t>
            </a:fld>
            <a:endParaRPr lang="tr-TR"/>
          </a:p>
        </p:txBody>
      </p:sp>
    </p:spTree>
    <p:extLst>
      <p:ext uri="{BB962C8B-B14F-4D97-AF65-F5344CB8AC3E}">
        <p14:creationId xmlns:p14="http://schemas.microsoft.com/office/powerpoint/2010/main" val="711172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1"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6398971B-8D30-44A8-8019-BEDFCE5A4B06}" type="datetimeFigureOut">
              <a:rPr lang="tr-TR"/>
              <a:pPr>
                <a:defRPr/>
              </a:pPr>
              <a:t>08.02.2016</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D6475D16-A462-4137-9FAF-21A236227972}" type="slidenum">
              <a:rPr lang="tr-TR"/>
              <a:pPr>
                <a:defRPr/>
              </a:pPr>
              <a:t>‹#›</a:t>
            </a:fld>
            <a:endParaRPr lang="tr-TR"/>
          </a:p>
        </p:txBody>
      </p:sp>
    </p:spTree>
    <p:extLst>
      <p:ext uri="{BB962C8B-B14F-4D97-AF65-F5344CB8AC3E}">
        <p14:creationId xmlns:p14="http://schemas.microsoft.com/office/powerpoint/2010/main" val="3162830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FBB4573B-5522-4FE4-B4A5-6D92C5E9B504}" type="datetimeFigureOut">
              <a:rPr lang="tr-TR"/>
              <a:pPr>
                <a:defRPr/>
              </a:pPr>
              <a:t>08.02.2016</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7636F781-95B0-4E8D-A8A8-623A2239AB0A}" type="slidenum">
              <a:rPr lang="tr-TR"/>
              <a:pPr>
                <a:defRPr/>
              </a:pPr>
              <a:t>‹#›</a:t>
            </a:fld>
            <a:endParaRPr lang="tr-TR"/>
          </a:p>
        </p:txBody>
      </p:sp>
    </p:spTree>
    <p:extLst>
      <p:ext uri="{BB962C8B-B14F-4D97-AF65-F5344CB8AC3E}">
        <p14:creationId xmlns:p14="http://schemas.microsoft.com/office/powerpoint/2010/main" val="2846169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B20FE586-EF51-44AD-8780-1B11DF9E92AD}" type="datetimeFigureOut">
              <a:rPr lang="tr-TR"/>
              <a:pPr>
                <a:defRPr/>
              </a:pPr>
              <a:t>08.02.2016</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D38FF4D0-DF50-4EF6-BADA-260BB61F7581}" type="slidenum">
              <a:rPr lang="tr-TR"/>
              <a:pPr>
                <a:defRPr/>
              </a:pPr>
              <a:t>‹#›</a:t>
            </a:fld>
            <a:endParaRPr lang="tr-TR"/>
          </a:p>
        </p:txBody>
      </p:sp>
    </p:spTree>
    <p:extLst>
      <p:ext uri="{BB962C8B-B14F-4D97-AF65-F5344CB8AC3E}">
        <p14:creationId xmlns:p14="http://schemas.microsoft.com/office/powerpoint/2010/main" val="938715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2" y="273051"/>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C0F77F5F-E41C-4E42-9207-DF84C01A7C70}" type="datetimeFigureOut">
              <a:rPr lang="tr-TR"/>
              <a:pPr>
                <a:defRPr/>
              </a:pPr>
              <a:t>08.02.2016</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C80A7D2F-7FD2-4410-8934-CC5CEC41892C}" type="slidenum">
              <a:rPr lang="tr-TR"/>
              <a:pPr>
                <a:defRPr/>
              </a:pPr>
              <a:t>‹#›</a:t>
            </a:fld>
            <a:endParaRPr lang="tr-TR"/>
          </a:p>
        </p:txBody>
      </p:sp>
    </p:spTree>
    <p:extLst>
      <p:ext uri="{BB962C8B-B14F-4D97-AF65-F5344CB8AC3E}">
        <p14:creationId xmlns:p14="http://schemas.microsoft.com/office/powerpoint/2010/main" val="142659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E8AD2754-33BD-4A71-9C71-DC7AB1F949C0}" type="datetimeFigureOut">
              <a:rPr lang="tr-TR"/>
              <a:pPr>
                <a:defRPr/>
              </a:pPr>
              <a:t>08.02.2016</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153B245-D450-4415-91D3-8155FD49AC0E}" type="slidenum">
              <a:rPr lang="tr-TR"/>
              <a:pPr>
                <a:defRPr/>
              </a:pPr>
              <a:t>‹#›</a:t>
            </a:fld>
            <a:endParaRPr lang="tr-TR"/>
          </a:p>
        </p:txBody>
      </p:sp>
    </p:spTree>
    <p:extLst>
      <p:ext uri="{BB962C8B-B14F-4D97-AF65-F5344CB8AC3E}">
        <p14:creationId xmlns:p14="http://schemas.microsoft.com/office/powerpoint/2010/main" val="3523806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1 Başlık Yer Tutucusu"/>
          <p:cNvSpPr>
            <a:spLocks noGrp="1"/>
          </p:cNvSpPr>
          <p:nvPr>
            <p:ph type="title"/>
          </p:nvPr>
        </p:nvSpPr>
        <p:spPr bwMode="auto">
          <a:xfrm>
            <a:off x="457200" y="27432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051" name="2 Metin Yer Tutucusu"/>
          <p:cNvSpPr>
            <a:spLocks noGrp="1"/>
          </p:cNvSpPr>
          <p:nvPr>
            <p:ph type="body" idx="1"/>
          </p:nvPr>
        </p:nvSpPr>
        <p:spPr bwMode="auto">
          <a:xfrm>
            <a:off x="457200" y="1600200"/>
            <a:ext cx="8229600" cy="452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986"/>
            <a:ext cx="2133600" cy="363854"/>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EC7BBE0B-C1A1-4FFA-8686-6F0B1C8509D8}" type="datetimeFigureOut">
              <a:rPr lang="tr-TR"/>
              <a:pPr>
                <a:defRPr/>
              </a:pPr>
              <a:t>08.02.2016</a:t>
            </a:fld>
            <a:endParaRPr lang="tr-TR"/>
          </a:p>
        </p:txBody>
      </p:sp>
      <p:sp>
        <p:nvSpPr>
          <p:cNvPr id="5" name="4 Altbilgi Yer Tutucusu"/>
          <p:cNvSpPr>
            <a:spLocks noGrp="1"/>
          </p:cNvSpPr>
          <p:nvPr>
            <p:ph type="ftr" sz="quarter" idx="3"/>
          </p:nvPr>
        </p:nvSpPr>
        <p:spPr>
          <a:xfrm>
            <a:off x="3124200" y="6356986"/>
            <a:ext cx="2895600" cy="363854"/>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986"/>
            <a:ext cx="2133600" cy="363854"/>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FCF222B5-DBCC-4984-801C-044723EF072A}" type="slidenum">
              <a:rPr lang="tr-TR"/>
              <a:pPr>
                <a:defRPr/>
              </a:pPr>
              <a:t>‹#›</a:t>
            </a:fld>
            <a:endParaRPr lang="tr-TR"/>
          </a:p>
        </p:txBody>
      </p:sp>
    </p:spTree>
    <p:extLst>
      <p:ext uri="{BB962C8B-B14F-4D97-AF65-F5344CB8AC3E}">
        <p14:creationId xmlns:p14="http://schemas.microsoft.com/office/powerpoint/2010/main" val="4145474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32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986"/>
            <a:ext cx="2133600" cy="36385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41586FC-4E5E-441E-B258-16007E1920E3}" type="datetimeFigureOut">
              <a:rPr lang="tr-TR">
                <a:solidFill>
                  <a:prstClr val="black">
                    <a:tint val="75000"/>
                  </a:prstClr>
                </a:solidFill>
              </a:rPr>
              <a:pPr>
                <a:defRPr/>
              </a:pPr>
              <a:t>08.02.2016</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986"/>
            <a:ext cx="2895600" cy="36385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986"/>
            <a:ext cx="2133600" cy="363854"/>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56A96DC-B32B-42F9-9CD5-4B236A2AA4DB}"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3820580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1 Başlık"/>
          <p:cNvSpPr>
            <a:spLocks noGrp="1"/>
          </p:cNvSpPr>
          <p:nvPr>
            <p:ph type="ctrTitle"/>
          </p:nvPr>
        </p:nvSpPr>
        <p:spPr>
          <a:xfrm>
            <a:off x="685800" y="2129790"/>
            <a:ext cx="7772400" cy="1470660"/>
          </a:xfrm>
        </p:spPr>
        <p:txBody>
          <a:bodyPr/>
          <a:lstStyle/>
          <a:p>
            <a:pPr eaLnBrk="1" hangingPunct="1"/>
            <a:r>
              <a:rPr lang="tr-TR" dirty="0" smtClean="0"/>
              <a:t> </a:t>
            </a:r>
          </a:p>
        </p:txBody>
      </p:sp>
      <p:sp>
        <p:nvSpPr>
          <p:cNvPr id="3076" name="6 Metin kutusu"/>
          <p:cNvSpPr txBox="1">
            <a:spLocks noChangeArrowheads="1"/>
          </p:cNvSpPr>
          <p:nvPr/>
        </p:nvSpPr>
        <p:spPr bwMode="auto">
          <a:xfrm>
            <a:off x="352350" y="1844978"/>
            <a:ext cx="85931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tr-TR" sz="3200" b="1" dirty="0"/>
              <a:t>ULUSLARARASI </a:t>
            </a:r>
          </a:p>
          <a:p>
            <a:pPr algn="ctr"/>
            <a:r>
              <a:rPr lang="tr-TR" sz="3200" b="1" dirty="0"/>
              <a:t>KULUÇKA MERKEZİ </a:t>
            </a:r>
          </a:p>
          <a:p>
            <a:pPr algn="ctr"/>
            <a:r>
              <a:rPr lang="tr-TR" sz="3200" b="1" dirty="0"/>
              <a:t>VE HIZLANDIRICI DESTEK PROGRAMI</a:t>
            </a:r>
          </a:p>
        </p:txBody>
      </p:sp>
      <p:sp>
        <p:nvSpPr>
          <p:cNvPr id="3077" name="7 Metin kutusu"/>
          <p:cNvSpPr txBox="1">
            <a:spLocks noChangeArrowheads="1"/>
          </p:cNvSpPr>
          <p:nvPr/>
        </p:nvSpPr>
        <p:spPr bwMode="auto">
          <a:xfrm>
            <a:off x="6760206" y="5820337"/>
            <a:ext cx="21852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tr-TR" sz="1600" b="1" dirty="0" smtClean="0">
                <a:solidFill>
                  <a:srgbClr val="FFFFFF"/>
                </a:solidFill>
                <a:latin typeface="Frutiger 45 Light" pitchFamily="50" charset="0"/>
              </a:rPr>
              <a:t>2016 </a:t>
            </a:r>
            <a:r>
              <a:rPr lang="tr-TR" sz="1600" b="1" dirty="0">
                <a:solidFill>
                  <a:srgbClr val="FFFFFF"/>
                </a:solidFill>
                <a:latin typeface="Frutiger 45 Light" pitchFamily="50" charset="0"/>
              </a:rPr>
              <a:t>/ ANKARA</a:t>
            </a:r>
          </a:p>
        </p:txBody>
      </p:sp>
    </p:spTree>
    <p:extLst>
      <p:ext uri="{BB962C8B-B14F-4D97-AF65-F5344CB8AC3E}">
        <p14:creationId xmlns:p14="http://schemas.microsoft.com/office/powerpoint/2010/main" val="963206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etin kutusu"/>
          <p:cNvSpPr txBox="1">
            <a:spLocks noChangeArrowheads="1"/>
          </p:cNvSpPr>
          <p:nvPr/>
        </p:nvSpPr>
        <p:spPr bwMode="auto">
          <a:xfrm>
            <a:off x="1259632" y="188640"/>
            <a:ext cx="752513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ts val="900"/>
              </a:spcBef>
            </a:pPr>
            <a:r>
              <a:rPr lang="tr-TR" sz="2800" b="1" dirty="0" smtClean="0">
                <a:solidFill>
                  <a:prstClr val="black"/>
                </a:solidFill>
              </a:rPr>
              <a:t>ULUSLARARASI </a:t>
            </a:r>
            <a:r>
              <a:rPr lang="tr-TR" sz="2800" b="1" dirty="0">
                <a:solidFill>
                  <a:prstClr val="black"/>
                </a:solidFill>
              </a:rPr>
              <a:t>KULUÇKA </a:t>
            </a:r>
            <a:r>
              <a:rPr lang="tr-TR" sz="2800" b="1" dirty="0" smtClean="0">
                <a:solidFill>
                  <a:prstClr val="black"/>
                </a:solidFill>
              </a:rPr>
              <a:t>MERKEZİ KURMA PROGRAMI</a:t>
            </a:r>
            <a:endParaRPr lang="tr-TR" sz="3200" b="1" dirty="0">
              <a:solidFill>
                <a:prstClr val="black"/>
              </a:solidFill>
            </a:endParaRPr>
          </a:p>
        </p:txBody>
      </p:sp>
      <p:sp>
        <p:nvSpPr>
          <p:cNvPr id="2" name="Metin kutusu 1"/>
          <p:cNvSpPr txBox="1"/>
          <p:nvPr/>
        </p:nvSpPr>
        <p:spPr>
          <a:xfrm>
            <a:off x="251520" y="1274943"/>
            <a:ext cx="8533246" cy="523220"/>
          </a:xfrm>
          <a:prstGeom prst="rect">
            <a:avLst/>
          </a:prstGeom>
          <a:noFill/>
        </p:spPr>
        <p:txBody>
          <a:bodyPr wrap="square" rtlCol="0">
            <a:spAutoFit/>
          </a:bodyPr>
          <a:lstStyle/>
          <a:p>
            <a:pPr algn="ctr"/>
            <a:r>
              <a:rPr lang="tr-TR" sz="2800" b="1" dirty="0" smtClean="0">
                <a:solidFill>
                  <a:prstClr val="black"/>
                </a:solidFill>
                <a:latin typeface="Arial" panose="020B0604020202020204" pitchFamily="34" charset="0"/>
                <a:cs typeface="Arial" panose="020B0604020202020204" pitchFamily="34" charset="0"/>
              </a:rPr>
              <a:t>Kuruluş ve Donanım Desteği</a:t>
            </a:r>
            <a:endParaRPr lang="tr-TR" sz="2800" b="1" dirty="0">
              <a:solidFill>
                <a:prstClr val="black"/>
              </a:solidFill>
              <a:latin typeface="Arial" panose="020B0604020202020204" pitchFamily="34" charset="0"/>
              <a:cs typeface="Arial" panose="020B0604020202020204" pitchFamily="34" charset="0"/>
            </a:endParaRPr>
          </a:p>
        </p:txBody>
      </p:sp>
      <p:sp>
        <p:nvSpPr>
          <p:cNvPr id="3" name="Metin kutusu 2"/>
          <p:cNvSpPr txBox="1"/>
          <p:nvPr/>
        </p:nvSpPr>
        <p:spPr>
          <a:xfrm>
            <a:off x="107504" y="2564904"/>
            <a:ext cx="8856984" cy="2246769"/>
          </a:xfrm>
          <a:prstGeom prst="rect">
            <a:avLst/>
          </a:prstGeom>
          <a:noFill/>
        </p:spPr>
        <p:txBody>
          <a:bodyPr wrap="square" rtlCol="0">
            <a:spAutoFit/>
          </a:bodyPr>
          <a:lstStyle/>
          <a:p>
            <a:pPr marL="457200" indent="-457200">
              <a:buFont typeface="Wingdings" panose="05000000000000000000" pitchFamily="2" charset="2"/>
              <a:buChar char="Ø"/>
            </a:pPr>
            <a:r>
              <a:rPr lang="tr-TR" sz="2800" dirty="0" smtClean="0"/>
              <a:t>Bu </a:t>
            </a:r>
            <a:r>
              <a:rPr lang="tr-TR" sz="2800" dirty="0"/>
              <a:t>destek, Uluslararası Kuluçka Merkezi Kurma Programı Taahhütnamesi ilgili </a:t>
            </a:r>
            <a:r>
              <a:rPr lang="tr-TR" sz="2800" dirty="0" smtClean="0"/>
              <a:t>KOSGEB Müdürlüğü tarafından </a:t>
            </a:r>
            <a:r>
              <a:rPr lang="tr-TR" sz="2800" dirty="0"/>
              <a:t>kayda alındığı tarihten itibaren </a:t>
            </a:r>
            <a:r>
              <a:rPr lang="tr-TR" sz="2800" b="1" dirty="0"/>
              <a:t>en fazla 1 (bir) yıl içinde </a:t>
            </a:r>
            <a:r>
              <a:rPr lang="tr-TR" sz="2800" dirty="0"/>
              <a:t>gerçekleşen </a:t>
            </a:r>
            <a:r>
              <a:rPr lang="tr-TR" sz="2800" b="1" dirty="0"/>
              <a:t>Kuruluş ve Donanım Desteği </a:t>
            </a:r>
            <a:r>
              <a:rPr lang="tr-TR" sz="2800" dirty="0"/>
              <a:t>giderlerine verilir.</a:t>
            </a:r>
          </a:p>
        </p:txBody>
      </p:sp>
    </p:spTree>
    <p:extLst>
      <p:ext uri="{BB962C8B-B14F-4D97-AF65-F5344CB8AC3E}">
        <p14:creationId xmlns:p14="http://schemas.microsoft.com/office/powerpoint/2010/main" val="686178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etin kutusu"/>
          <p:cNvSpPr txBox="1">
            <a:spLocks noChangeArrowheads="1"/>
          </p:cNvSpPr>
          <p:nvPr/>
        </p:nvSpPr>
        <p:spPr bwMode="auto">
          <a:xfrm>
            <a:off x="1259632" y="188640"/>
            <a:ext cx="752513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ts val="900"/>
              </a:spcBef>
            </a:pPr>
            <a:r>
              <a:rPr lang="tr-TR" sz="2800" b="1" dirty="0" smtClean="0">
                <a:solidFill>
                  <a:prstClr val="black"/>
                </a:solidFill>
              </a:rPr>
              <a:t>ULUSLARARASI </a:t>
            </a:r>
            <a:r>
              <a:rPr lang="tr-TR" sz="2800" b="1" dirty="0">
                <a:solidFill>
                  <a:prstClr val="black"/>
                </a:solidFill>
              </a:rPr>
              <a:t>KULUÇKA </a:t>
            </a:r>
            <a:r>
              <a:rPr lang="tr-TR" sz="2800" b="1" dirty="0" smtClean="0">
                <a:solidFill>
                  <a:prstClr val="black"/>
                </a:solidFill>
              </a:rPr>
              <a:t>MERKEZİ KURMA PROGRAMI</a:t>
            </a:r>
            <a:endParaRPr lang="tr-TR" sz="3200" b="1" dirty="0">
              <a:solidFill>
                <a:prstClr val="black"/>
              </a:solidFill>
            </a:endParaRPr>
          </a:p>
        </p:txBody>
      </p:sp>
      <p:sp>
        <p:nvSpPr>
          <p:cNvPr id="2" name="Metin kutusu 1"/>
          <p:cNvSpPr txBox="1"/>
          <p:nvPr/>
        </p:nvSpPr>
        <p:spPr>
          <a:xfrm>
            <a:off x="251520" y="1134800"/>
            <a:ext cx="8533246" cy="523220"/>
          </a:xfrm>
          <a:prstGeom prst="rect">
            <a:avLst/>
          </a:prstGeom>
          <a:noFill/>
        </p:spPr>
        <p:txBody>
          <a:bodyPr wrap="square" rtlCol="0">
            <a:spAutoFit/>
          </a:bodyPr>
          <a:lstStyle/>
          <a:p>
            <a:pPr algn="ctr"/>
            <a:r>
              <a:rPr lang="tr-TR" sz="2800" b="1" dirty="0" err="1" smtClean="0">
                <a:solidFill>
                  <a:prstClr val="black"/>
                </a:solidFill>
                <a:latin typeface="Arial" panose="020B0604020202020204" pitchFamily="34" charset="0"/>
                <a:cs typeface="Arial" panose="020B0604020202020204" pitchFamily="34" charset="0"/>
              </a:rPr>
              <a:t>Operasyonel</a:t>
            </a:r>
            <a:r>
              <a:rPr lang="tr-TR" sz="2800" b="1" dirty="0" smtClean="0">
                <a:solidFill>
                  <a:prstClr val="black"/>
                </a:solidFill>
                <a:latin typeface="Arial" panose="020B0604020202020204" pitchFamily="34" charset="0"/>
                <a:cs typeface="Arial" panose="020B0604020202020204" pitchFamily="34" charset="0"/>
              </a:rPr>
              <a:t> Giderler Desteği</a:t>
            </a:r>
            <a:endParaRPr lang="tr-TR" sz="2800" b="1" dirty="0">
              <a:solidFill>
                <a:prstClr val="black"/>
              </a:solidFill>
              <a:latin typeface="Arial" panose="020B0604020202020204" pitchFamily="34" charset="0"/>
              <a:cs typeface="Arial" panose="020B0604020202020204" pitchFamily="34" charset="0"/>
            </a:endParaRPr>
          </a:p>
        </p:txBody>
      </p:sp>
      <p:sp>
        <p:nvSpPr>
          <p:cNvPr id="3" name="Metin kutusu 2"/>
          <p:cNvSpPr txBox="1"/>
          <p:nvPr/>
        </p:nvSpPr>
        <p:spPr>
          <a:xfrm>
            <a:off x="1822" y="1916832"/>
            <a:ext cx="9036496" cy="4093428"/>
          </a:xfrm>
          <a:prstGeom prst="rect">
            <a:avLst/>
          </a:prstGeom>
          <a:noFill/>
        </p:spPr>
        <p:txBody>
          <a:bodyPr wrap="square" rtlCol="0">
            <a:spAutoFit/>
          </a:bodyPr>
          <a:lstStyle/>
          <a:p>
            <a:r>
              <a:rPr lang="tr-TR" sz="2600" dirty="0"/>
              <a:t>Bu destek kapsamında kurulan İşletici Kuruluşa;</a:t>
            </a:r>
          </a:p>
          <a:p>
            <a:pPr marL="457200" lvl="0" indent="-457200">
              <a:buFont typeface="Wingdings" panose="05000000000000000000" pitchFamily="2" charset="2"/>
              <a:buChar char="q"/>
            </a:pPr>
            <a:r>
              <a:rPr lang="tr-TR" sz="2600" dirty="0"/>
              <a:t>Kuluçka merkezi kirası,</a:t>
            </a:r>
          </a:p>
          <a:p>
            <a:pPr marL="457200" lvl="0" indent="-457200">
              <a:buFont typeface="Wingdings" panose="05000000000000000000" pitchFamily="2" charset="2"/>
              <a:buChar char="q"/>
            </a:pPr>
            <a:r>
              <a:rPr lang="tr-TR" sz="2600" dirty="0"/>
              <a:t>İşletim giderleri,</a:t>
            </a:r>
          </a:p>
          <a:p>
            <a:pPr marL="457200" lvl="0" indent="-457200">
              <a:buFont typeface="Wingdings" panose="05000000000000000000" pitchFamily="2" charset="2"/>
              <a:buChar char="q"/>
            </a:pPr>
            <a:r>
              <a:rPr lang="tr-TR" sz="2600" dirty="0"/>
              <a:t>Yurtdışındaki işletici kuruluş personeline ödenen net ücretleri ve bu personele ait kuluçka merkezinin faaliyetlerine ilişkin şehirlerarası/ülkelerarası ulaşım giderleri,</a:t>
            </a:r>
          </a:p>
          <a:p>
            <a:pPr marL="457200" lvl="0" indent="-457200">
              <a:buFont typeface="Wingdings" panose="05000000000000000000" pitchFamily="2" charset="2"/>
              <a:buChar char="q"/>
            </a:pPr>
            <a:r>
              <a:rPr lang="tr-TR" sz="2600" dirty="0"/>
              <a:t>Tanıtım faaliyetleri, </a:t>
            </a:r>
          </a:p>
          <a:p>
            <a:pPr marL="457200" lvl="0" indent="-457200">
              <a:buFont typeface="Wingdings" panose="05000000000000000000" pitchFamily="2" charset="2"/>
              <a:buChar char="q"/>
            </a:pPr>
            <a:r>
              <a:rPr lang="tr-TR" sz="2600" dirty="0"/>
              <a:t>Eğitim, danışmanlık, </a:t>
            </a:r>
            <a:r>
              <a:rPr lang="tr-TR" sz="2600" dirty="0" err="1"/>
              <a:t>mentörlük</a:t>
            </a:r>
            <a:r>
              <a:rPr lang="tr-TR" sz="2600" dirty="0"/>
              <a:t>, iş yönetimi, hukuk, fikri ve sınai mülkiyet hakları ve </a:t>
            </a:r>
            <a:r>
              <a:rPr lang="tr-TR" sz="2600" dirty="0" smtClean="0"/>
              <a:t>gibi </a:t>
            </a:r>
            <a:r>
              <a:rPr lang="tr-TR" sz="2600" dirty="0"/>
              <a:t>konularda alacağı hizmetler ve düzenleyeceği organizasyonlar için destek </a:t>
            </a:r>
            <a:r>
              <a:rPr lang="tr-TR" sz="2600" dirty="0" smtClean="0"/>
              <a:t>verilir.</a:t>
            </a:r>
            <a:endParaRPr lang="tr-TR" sz="2600" dirty="0">
              <a:solidFill>
                <a:prstClr val="black"/>
              </a:solidFill>
            </a:endParaRPr>
          </a:p>
        </p:txBody>
      </p:sp>
    </p:spTree>
    <p:extLst>
      <p:ext uri="{BB962C8B-B14F-4D97-AF65-F5344CB8AC3E}">
        <p14:creationId xmlns:p14="http://schemas.microsoft.com/office/powerpoint/2010/main" val="655306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etin kutusu"/>
          <p:cNvSpPr txBox="1">
            <a:spLocks noChangeArrowheads="1"/>
          </p:cNvSpPr>
          <p:nvPr/>
        </p:nvSpPr>
        <p:spPr bwMode="auto">
          <a:xfrm>
            <a:off x="1259632" y="188640"/>
            <a:ext cx="752513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ts val="900"/>
              </a:spcBef>
            </a:pPr>
            <a:r>
              <a:rPr lang="tr-TR" sz="2800" b="1" dirty="0" smtClean="0">
                <a:solidFill>
                  <a:prstClr val="black"/>
                </a:solidFill>
              </a:rPr>
              <a:t>ULUSLARARASI </a:t>
            </a:r>
            <a:r>
              <a:rPr lang="tr-TR" sz="2800" b="1" dirty="0">
                <a:solidFill>
                  <a:prstClr val="black"/>
                </a:solidFill>
              </a:rPr>
              <a:t>KULUÇKA </a:t>
            </a:r>
            <a:r>
              <a:rPr lang="tr-TR" sz="2800" b="1" dirty="0" smtClean="0">
                <a:solidFill>
                  <a:prstClr val="black"/>
                </a:solidFill>
              </a:rPr>
              <a:t>MERKEZİ KURMA PROGRAMI</a:t>
            </a:r>
            <a:endParaRPr lang="tr-TR" sz="3200" b="1" dirty="0">
              <a:solidFill>
                <a:prstClr val="black"/>
              </a:solidFill>
            </a:endParaRPr>
          </a:p>
        </p:txBody>
      </p:sp>
      <p:sp>
        <p:nvSpPr>
          <p:cNvPr id="2" name="Metin kutusu 1"/>
          <p:cNvSpPr txBox="1"/>
          <p:nvPr/>
        </p:nvSpPr>
        <p:spPr>
          <a:xfrm>
            <a:off x="256987" y="1122039"/>
            <a:ext cx="8533246" cy="523220"/>
          </a:xfrm>
          <a:prstGeom prst="rect">
            <a:avLst/>
          </a:prstGeom>
          <a:noFill/>
        </p:spPr>
        <p:txBody>
          <a:bodyPr wrap="square" rtlCol="0">
            <a:spAutoFit/>
          </a:bodyPr>
          <a:lstStyle/>
          <a:p>
            <a:pPr algn="ctr"/>
            <a:r>
              <a:rPr lang="tr-TR" sz="2800" b="1" dirty="0" err="1" smtClean="0">
                <a:solidFill>
                  <a:prstClr val="black"/>
                </a:solidFill>
                <a:latin typeface="Arial" panose="020B0604020202020204" pitchFamily="34" charset="0"/>
                <a:cs typeface="Arial" panose="020B0604020202020204" pitchFamily="34" charset="0"/>
              </a:rPr>
              <a:t>Operasyonel</a:t>
            </a:r>
            <a:r>
              <a:rPr lang="tr-TR" sz="2800" b="1" dirty="0" smtClean="0">
                <a:solidFill>
                  <a:prstClr val="black"/>
                </a:solidFill>
                <a:latin typeface="Arial" panose="020B0604020202020204" pitchFamily="34" charset="0"/>
                <a:cs typeface="Arial" panose="020B0604020202020204" pitchFamily="34" charset="0"/>
              </a:rPr>
              <a:t> Giderler Desteği</a:t>
            </a:r>
            <a:endParaRPr lang="tr-TR" sz="2800" b="1" dirty="0">
              <a:solidFill>
                <a:prstClr val="black"/>
              </a:solidFill>
              <a:latin typeface="Arial" panose="020B0604020202020204" pitchFamily="34" charset="0"/>
              <a:cs typeface="Arial" panose="020B0604020202020204" pitchFamily="34" charset="0"/>
            </a:endParaRPr>
          </a:p>
        </p:txBody>
      </p:sp>
      <p:sp>
        <p:nvSpPr>
          <p:cNvPr id="4" name="Dikdörtgen 3"/>
          <p:cNvSpPr/>
          <p:nvPr/>
        </p:nvSpPr>
        <p:spPr>
          <a:xfrm>
            <a:off x="741804" y="1916832"/>
            <a:ext cx="2462044" cy="72008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000" b="1" dirty="0">
                <a:solidFill>
                  <a:schemeClr val="tx1"/>
                </a:solidFill>
                <a:latin typeface="Arial" panose="020B0604020202020204" pitchFamily="34" charset="0"/>
                <a:cs typeface="Arial" panose="020B0604020202020204" pitchFamily="34" charset="0"/>
              </a:rPr>
              <a:t>Destek Süresi</a:t>
            </a:r>
          </a:p>
        </p:txBody>
      </p:sp>
      <p:sp>
        <p:nvSpPr>
          <p:cNvPr id="28" name="Dikdörtgen 27"/>
          <p:cNvSpPr/>
          <p:nvPr/>
        </p:nvSpPr>
        <p:spPr>
          <a:xfrm>
            <a:off x="727121" y="3429000"/>
            <a:ext cx="2448272" cy="72008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000" b="1" dirty="0">
                <a:solidFill>
                  <a:schemeClr val="tx1"/>
                </a:solidFill>
                <a:latin typeface="Arial" panose="020B0604020202020204" pitchFamily="34" charset="0"/>
                <a:cs typeface="Arial" panose="020B0604020202020204" pitchFamily="34" charset="0"/>
              </a:rPr>
              <a:t>Destek Üst Limiti</a:t>
            </a:r>
          </a:p>
        </p:txBody>
      </p:sp>
      <p:sp>
        <p:nvSpPr>
          <p:cNvPr id="29" name="Dikdörtgen 28"/>
          <p:cNvSpPr/>
          <p:nvPr/>
        </p:nvSpPr>
        <p:spPr>
          <a:xfrm>
            <a:off x="755576" y="5013176"/>
            <a:ext cx="2418761" cy="72008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000" b="1" dirty="0">
                <a:solidFill>
                  <a:schemeClr val="tx1"/>
                </a:solidFill>
                <a:latin typeface="Arial" panose="020B0604020202020204" pitchFamily="34" charset="0"/>
                <a:cs typeface="Arial" panose="020B0604020202020204" pitchFamily="34" charset="0"/>
              </a:rPr>
              <a:t>Destek Oranı</a:t>
            </a:r>
          </a:p>
        </p:txBody>
      </p:sp>
      <p:sp>
        <p:nvSpPr>
          <p:cNvPr id="31" name="Sağ Ok 30"/>
          <p:cNvSpPr/>
          <p:nvPr/>
        </p:nvSpPr>
        <p:spPr>
          <a:xfrm>
            <a:off x="3419872" y="1988840"/>
            <a:ext cx="864096" cy="432048"/>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sz="2000" b="1">
              <a:solidFill>
                <a:schemeClr val="tx1"/>
              </a:solidFill>
              <a:latin typeface="Arial" panose="020B0604020202020204" pitchFamily="34" charset="0"/>
              <a:cs typeface="Arial" panose="020B0604020202020204" pitchFamily="34" charset="0"/>
            </a:endParaRPr>
          </a:p>
        </p:txBody>
      </p:sp>
      <p:sp>
        <p:nvSpPr>
          <p:cNvPr id="35" name="Dikdörtgen 34"/>
          <p:cNvSpPr/>
          <p:nvPr/>
        </p:nvSpPr>
        <p:spPr>
          <a:xfrm>
            <a:off x="4523610" y="1916832"/>
            <a:ext cx="3072726" cy="72008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000" b="1" dirty="0">
                <a:solidFill>
                  <a:schemeClr val="tx1"/>
                </a:solidFill>
                <a:latin typeface="Arial" panose="020B0604020202020204" pitchFamily="34" charset="0"/>
                <a:cs typeface="Arial" panose="020B0604020202020204" pitchFamily="34" charset="0"/>
              </a:rPr>
              <a:t>5 Yıl</a:t>
            </a:r>
          </a:p>
        </p:txBody>
      </p:sp>
      <p:sp>
        <p:nvSpPr>
          <p:cNvPr id="36" name="Dikdörtgen 35"/>
          <p:cNvSpPr/>
          <p:nvPr/>
        </p:nvSpPr>
        <p:spPr>
          <a:xfrm>
            <a:off x="4542974" y="3032956"/>
            <a:ext cx="3072726" cy="151216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000" b="1" dirty="0">
                <a:solidFill>
                  <a:schemeClr val="tx1"/>
                </a:solidFill>
                <a:latin typeface="Arial" panose="020B0604020202020204" pitchFamily="34" charset="0"/>
                <a:cs typeface="Arial" panose="020B0604020202020204" pitchFamily="34" charset="0"/>
              </a:rPr>
              <a:t>Yıllık 750.000 ABD Doları olmak üzere 5 Yıl için toplam 3.750.000 ABD Doları</a:t>
            </a:r>
          </a:p>
        </p:txBody>
      </p:sp>
      <p:sp>
        <p:nvSpPr>
          <p:cNvPr id="37" name="Dikdörtgen 36"/>
          <p:cNvSpPr/>
          <p:nvPr/>
        </p:nvSpPr>
        <p:spPr>
          <a:xfrm>
            <a:off x="4542974" y="4662008"/>
            <a:ext cx="3072726" cy="151216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000" b="1" dirty="0">
                <a:solidFill>
                  <a:schemeClr val="tx1"/>
                </a:solidFill>
                <a:latin typeface="Arial" panose="020B0604020202020204" pitchFamily="34" charset="0"/>
                <a:cs typeface="Arial" panose="020B0604020202020204" pitchFamily="34" charset="0"/>
              </a:rPr>
              <a:t>1. Ve 2. Yıl %80; 3., 4., ve 5. Yıl için %60</a:t>
            </a:r>
          </a:p>
        </p:txBody>
      </p:sp>
      <p:sp>
        <p:nvSpPr>
          <p:cNvPr id="38" name="Sağ Ok 37"/>
          <p:cNvSpPr/>
          <p:nvPr/>
        </p:nvSpPr>
        <p:spPr>
          <a:xfrm>
            <a:off x="3411816" y="3573016"/>
            <a:ext cx="864096" cy="432048"/>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sz="2000" b="1">
              <a:solidFill>
                <a:schemeClr val="tx1"/>
              </a:solidFill>
              <a:latin typeface="Arial" panose="020B0604020202020204" pitchFamily="34" charset="0"/>
              <a:cs typeface="Arial" panose="020B0604020202020204" pitchFamily="34" charset="0"/>
            </a:endParaRPr>
          </a:p>
        </p:txBody>
      </p:sp>
      <p:sp>
        <p:nvSpPr>
          <p:cNvPr id="39" name="Sağ Ok 38"/>
          <p:cNvSpPr/>
          <p:nvPr/>
        </p:nvSpPr>
        <p:spPr>
          <a:xfrm>
            <a:off x="3411816" y="5202068"/>
            <a:ext cx="864096" cy="432048"/>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sz="20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4725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etin kutusu"/>
          <p:cNvSpPr txBox="1">
            <a:spLocks noChangeArrowheads="1"/>
          </p:cNvSpPr>
          <p:nvPr/>
        </p:nvSpPr>
        <p:spPr bwMode="auto">
          <a:xfrm>
            <a:off x="1259632" y="184695"/>
            <a:ext cx="752513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ts val="900"/>
              </a:spcBef>
            </a:pPr>
            <a:r>
              <a:rPr lang="tr-TR" sz="2400" b="1" dirty="0" smtClean="0">
                <a:solidFill>
                  <a:prstClr val="black"/>
                </a:solidFill>
              </a:rPr>
              <a:t>ULUSLARARASI </a:t>
            </a:r>
            <a:r>
              <a:rPr lang="tr-TR" sz="2400" b="1" dirty="0">
                <a:solidFill>
                  <a:prstClr val="black"/>
                </a:solidFill>
              </a:rPr>
              <a:t>KULUÇKA </a:t>
            </a:r>
            <a:r>
              <a:rPr lang="tr-TR" sz="2400" b="1" dirty="0" smtClean="0">
                <a:solidFill>
                  <a:prstClr val="black"/>
                </a:solidFill>
              </a:rPr>
              <a:t>MERKEZİ KURMA PROGRAMI</a:t>
            </a:r>
            <a:endParaRPr lang="tr-TR" sz="2400" b="1" dirty="0">
              <a:solidFill>
                <a:prstClr val="black"/>
              </a:solidFill>
            </a:endParaRPr>
          </a:p>
        </p:txBody>
      </p:sp>
      <p:sp>
        <p:nvSpPr>
          <p:cNvPr id="2" name="Metin kutusu 1"/>
          <p:cNvSpPr txBox="1"/>
          <p:nvPr/>
        </p:nvSpPr>
        <p:spPr>
          <a:xfrm>
            <a:off x="251520" y="1134800"/>
            <a:ext cx="8533246" cy="523220"/>
          </a:xfrm>
          <a:prstGeom prst="rect">
            <a:avLst/>
          </a:prstGeom>
          <a:noFill/>
        </p:spPr>
        <p:txBody>
          <a:bodyPr wrap="square" rtlCol="0">
            <a:spAutoFit/>
          </a:bodyPr>
          <a:lstStyle/>
          <a:p>
            <a:pPr algn="ctr"/>
            <a:r>
              <a:rPr lang="tr-TR" sz="2800" b="1" dirty="0" smtClean="0">
                <a:solidFill>
                  <a:prstClr val="black"/>
                </a:solidFill>
                <a:latin typeface="Arial" panose="020B0604020202020204" pitchFamily="34" charset="0"/>
                <a:cs typeface="Arial" panose="020B0604020202020204" pitchFamily="34" charset="0"/>
              </a:rPr>
              <a:t>Başvuru ve  Değerlendirme Süreci</a:t>
            </a:r>
            <a:endParaRPr lang="tr-TR" sz="2400" b="1" dirty="0">
              <a:solidFill>
                <a:prstClr val="black"/>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700808"/>
            <a:ext cx="8352927"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5871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B7573D68-1EF4-4C87-836E-0C4BDA01A264}" type="slidenum">
              <a:rPr lang="en-CA"/>
              <a:pPr>
                <a:defRPr/>
              </a:pPr>
              <a:t>14</a:t>
            </a:fld>
            <a:endParaRPr lang="en-CA" dirty="0"/>
          </a:p>
        </p:txBody>
      </p:sp>
      <p:sp>
        <p:nvSpPr>
          <p:cNvPr id="4" name="Yuvarlatılmış Dikdörtgen 3"/>
          <p:cNvSpPr/>
          <p:nvPr/>
        </p:nvSpPr>
        <p:spPr>
          <a:xfrm>
            <a:off x="246560" y="803125"/>
            <a:ext cx="2309217" cy="146587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2800" b="1" dirty="0">
              <a:ln w="12700">
                <a:solidFill>
                  <a:schemeClr val="tx1">
                    <a:lumMod val="75000"/>
                    <a:lumOff val="2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defRPr/>
            </a:pPr>
            <a:r>
              <a:rPr lang="tr-TR" sz="2400" b="1" dirty="0">
                <a:ln w="12700">
                  <a:solidFill>
                    <a:schemeClr val="tx1">
                      <a:lumMod val="75000"/>
                      <a:lumOff val="25000"/>
                    </a:schemeClr>
                  </a:solidFill>
                  <a:prstDash val="solid"/>
                </a:ln>
                <a:solidFill>
                  <a:schemeClr val="tx1"/>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Başvuru</a:t>
            </a:r>
          </a:p>
          <a:p>
            <a:pPr algn="ctr">
              <a:defRPr/>
            </a:pPr>
            <a:r>
              <a:rPr lang="tr-TR" sz="1600" b="1" dirty="0">
                <a:ln w="12700">
                  <a:solidFill>
                    <a:schemeClr val="tx1">
                      <a:lumMod val="75000"/>
                      <a:lumOff val="25000"/>
                    </a:schemeClr>
                  </a:solidFill>
                  <a:prstDash val="solid"/>
                </a:ln>
                <a:solidFill>
                  <a:schemeClr val="tx1"/>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*Üniversite</a:t>
            </a:r>
          </a:p>
          <a:p>
            <a:pPr algn="ctr">
              <a:defRPr/>
            </a:pPr>
            <a:r>
              <a:rPr lang="tr-TR" sz="1600" b="1" dirty="0">
                <a:ln w="12700">
                  <a:solidFill>
                    <a:schemeClr val="tx1">
                      <a:lumMod val="75000"/>
                      <a:lumOff val="25000"/>
                    </a:schemeClr>
                  </a:solidFill>
                  <a:prstDash val="solid"/>
                </a:ln>
                <a:solidFill>
                  <a:schemeClr val="tx1"/>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*Teknopark</a:t>
            </a:r>
          </a:p>
          <a:p>
            <a:pPr algn="ctr">
              <a:defRPr/>
            </a:pPr>
            <a:r>
              <a:rPr lang="tr-TR" sz="1400" b="1" dirty="0">
                <a:ln w="12700">
                  <a:solidFill>
                    <a:schemeClr val="tx1">
                      <a:lumMod val="75000"/>
                      <a:lumOff val="25000"/>
                    </a:schemeClr>
                  </a:solidFill>
                  <a:prstDash val="solid"/>
                </a:ln>
                <a:solidFill>
                  <a:schemeClr val="tx1"/>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*Üniversite İştirakleri</a:t>
            </a:r>
          </a:p>
          <a:p>
            <a:pPr algn="ctr">
              <a:defRPr/>
            </a:pPr>
            <a:r>
              <a:rPr lang="tr-TR" sz="1400" b="1" dirty="0">
                <a:ln w="12700">
                  <a:solidFill>
                    <a:schemeClr val="tx1">
                      <a:lumMod val="75000"/>
                      <a:lumOff val="25000"/>
                    </a:schemeClr>
                  </a:solidFill>
                  <a:prstDash val="solid"/>
                </a:ln>
                <a:solidFill>
                  <a:schemeClr val="tx1"/>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(Ayrı Ayrı yada Birlikte</a:t>
            </a:r>
            <a:r>
              <a:rPr lang="tr-TR" sz="1400" b="1" dirty="0">
                <a:ln w="12700">
                  <a:solidFill>
                    <a:schemeClr val="tx1">
                      <a:lumMod val="75000"/>
                      <a:lumOff val="2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a:t>
            </a:r>
          </a:p>
          <a:p>
            <a:pPr algn="ctr">
              <a:defRPr/>
            </a:pPr>
            <a:endParaRPr lang="tr-TR" b="1" dirty="0">
              <a:ln w="12700">
                <a:solidFill>
                  <a:schemeClr val="tx1">
                    <a:lumMod val="75000"/>
                    <a:lumOff val="2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defRPr/>
            </a:pPr>
            <a:endParaRPr lang="tr-TR" sz="2800" b="1" dirty="0">
              <a:ln w="12700">
                <a:solidFill>
                  <a:schemeClr val="tx1">
                    <a:lumMod val="75000"/>
                    <a:lumOff val="2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Aşağı Ok 4"/>
          <p:cNvSpPr/>
          <p:nvPr/>
        </p:nvSpPr>
        <p:spPr>
          <a:xfrm>
            <a:off x="1119188" y="2269004"/>
            <a:ext cx="323850" cy="4525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 name="Yuvarlatılmış Dikdörtgen 5"/>
          <p:cNvSpPr/>
          <p:nvPr/>
        </p:nvSpPr>
        <p:spPr>
          <a:xfrm>
            <a:off x="486768" y="2721522"/>
            <a:ext cx="1728192" cy="795033"/>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ln w="12700">
                  <a:solidFill>
                    <a:schemeClr val="tx1">
                      <a:lumMod val="75000"/>
                      <a:lumOff val="25000"/>
                    </a:schemeClr>
                  </a:solidFill>
                  <a:prstDash val="solid"/>
                </a:ln>
                <a:solidFill>
                  <a:schemeClr val="tx1"/>
                </a:solidFill>
                <a:effectLst>
                  <a:outerShdw blurRad="41275" dist="20320" dir="1800000" algn="tl" rotWithShape="0">
                    <a:srgbClr val="000000">
                      <a:alpha val="40000"/>
                    </a:srgbClr>
                  </a:outerShdw>
                </a:effectLst>
              </a:rPr>
              <a:t>KOSGEB Müdürlüğü</a:t>
            </a:r>
          </a:p>
        </p:txBody>
      </p:sp>
      <p:sp>
        <p:nvSpPr>
          <p:cNvPr id="7" name="Yuvarlatılmış Dikdörtgen 6"/>
          <p:cNvSpPr/>
          <p:nvPr/>
        </p:nvSpPr>
        <p:spPr>
          <a:xfrm>
            <a:off x="5145931" y="718754"/>
            <a:ext cx="2520280" cy="795033"/>
          </a:xfrm>
          <a:prstGeom prst="roundRect">
            <a:avLst/>
          </a:prstGeom>
          <a:solidFill>
            <a:srgbClr val="00BAD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dirty="0">
                <a:ln w="12700">
                  <a:solidFill>
                    <a:schemeClr val="tx1">
                      <a:lumMod val="75000"/>
                      <a:lumOff val="25000"/>
                    </a:schemeClr>
                  </a:solidFill>
                  <a:prstDash val="solid"/>
                </a:ln>
                <a:solidFill>
                  <a:schemeClr val="tx1"/>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Değerlendirme </a:t>
            </a:r>
            <a:r>
              <a:rPr lang="tr-TR" b="1" dirty="0" smtClean="0">
                <a:ln w="12700">
                  <a:solidFill>
                    <a:schemeClr val="tx1">
                      <a:lumMod val="75000"/>
                      <a:lumOff val="25000"/>
                    </a:schemeClr>
                  </a:solidFill>
                  <a:prstDash val="solid"/>
                </a:ln>
                <a:solidFill>
                  <a:schemeClr val="tx1"/>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Kurulu</a:t>
            </a:r>
            <a:endParaRPr lang="tr-TR" b="1" dirty="0">
              <a:ln w="12700">
                <a:solidFill>
                  <a:schemeClr val="tx1">
                    <a:lumMod val="75000"/>
                    <a:lumOff val="25000"/>
                  </a:schemeClr>
                </a:solidFill>
                <a:prstDash val="solid"/>
              </a:ln>
              <a:solidFill>
                <a:schemeClr val="tx1"/>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p:txBody>
      </p:sp>
      <p:sp>
        <p:nvSpPr>
          <p:cNvPr id="8" name="Yuvarlatılmış Dikdörtgen 7"/>
          <p:cNvSpPr/>
          <p:nvPr/>
        </p:nvSpPr>
        <p:spPr>
          <a:xfrm>
            <a:off x="188913" y="3862405"/>
            <a:ext cx="2366962" cy="1172743"/>
          </a:xfrm>
          <a:prstGeom prst="roundRect">
            <a:avLst/>
          </a:prstGeom>
          <a:solidFill>
            <a:schemeClr val="tx2">
              <a:lumMod val="60000"/>
              <a:lumOff val="40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dirty="0">
                <a:solidFill>
                  <a:schemeClr val="tx1"/>
                </a:solidFill>
                <a:latin typeface="Arial" panose="020B0604020202020204" pitchFamily="34" charset="0"/>
                <a:cs typeface="Arial" panose="020B0604020202020204" pitchFamily="34" charset="0"/>
              </a:rPr>
              <a:t>BAŞVURUNUN MEVZUATA GÖRE İNCELENMESİ</a:t>
            </a:r>
          </a:p>
        </p:txBody>
      </p:sp>
      <p:sp>
        <p:nvSpPr>
          <p:cNvPr id="9" name="Aşağı Ok 8"/>
          <p:cNvSpPr/>
          <p:nvPr/>
        </p:nvSpPr>
        <p:spPr>
          <a:xfrm>
            <a:off x="1106488" y="3513451"/>
            <a:ext cx="323850" cy="3489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2" name="Yuvarlatılmış Dikdörtgen 11"/>
          <p:cNvSpPr/>
          <p:nvPr/>
        </p:nvSpPr>
        <p:spPr>
          <a:xfrm>
            <a:off x="2340356" y="2614897"/>
            <a:ext cx="2015620" cy="89915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a:p>
            <a:pPr algn="ctr">
              <a:defRPr/>
            </a:pPr>
            <a:r>
              <a:rPr lang="tr-TR" b="1" dirty="0">
                <a:solidFill>
                  <a:schemeClr val="tx1"/>
                </a:solidFill>
              </a:rPr>
              <a:t>Revize edilmesi İçin 30 gün süre </a:t>
            </a:r>
            <a:r>
              <a:rPr lang="tr-TR" b="1" dirty="0" smtClean="0">
                <a:solidFill>
                  <a:schemeClr val="tx1"/>
                </a:solidFill>
              </a:rPr>
              <a:t>verilir.</a:t>
            </a:r>
            <a:endParaRPr lang="tr-TR" b="1" dirty="0">
              <a:solidFill>
                <a:schemeClr val="tx1"/>
              </a:solidFill>
            </a:endParaRPr>
          </a:p>
          <a:p>
            <a:pPr algn="ctr">
              <a:defRPr/>
            </a:pPr>
            <a:r>
              <a:rPr lang="tr-TR" b="1" dirty="0">
                <a:ln w="12700">
                  <a:solidFill>
                    <a:schemeClr val="tx1">
                      <a:lumMod val="75000"/>
                      <a:lumOff val="25000"/>
                    </a:schemeClr>
                  </a:solidFill>
                  <a:prstDash val="solid"/>
                </a:ln>
                <a:solidFill>
                  <a:schemeClr val="tx1">
                    <a:lumMod val="85000"/>
                    <a:lumOff val="15000"/>
                  </a:schemeClr>
                </a:solidFill>
                <a:effectLst>
                  <a:outerShdw blurRad="41275" dist="20320" dir="1800000" algn="tl" rotWithShape="0">
                    <a:srgbClr val="000000">
                      <a:alpha val="40000"/>
                    </a:srgbClr>
                  </a:outerShdw>
                </a:effectLst>
              </a:rPr>
              <a:t>         </a:t>
            </a:r>
          </a:p>
        </p:txBody>
      </p:sp>
      <p:sp>
        <p:nvSpPr>
          <p:cNvPr id="46094" name="Metin kutusu 9"/>
          <p:cNvSpPr txBox="1">
            <a:spLocks noChangeArrowheads="1"/>
          </p:cNvSpPr>
          <p:nvPr/>
        </p:nvSpPr>
        <p:spPr bwMode="auto">
          <a:xfrm>
            <a:off x="1340260" y="138627"/>
            <a:ext cx="6616116" cy="461665"/>
          </a:xfrm>
          <a:prstGeom prst="rect">
            <a:avLst/>
          </a:prstGeom>
          <a:solidFill>
            <a:schemeClr val="accent2">
              <a:lumMod val="40000"/>
              <a:lumOff val="60000"/>
            </a:schemeClr>
          </a:solidFill>
          <a:ln>
            <a:solidFill>
              <a:schemeClr val="tx1"/>
            </a:solidFill>
          </a:ln>
        </p:spPr>
        <p:txBody>
          <a:bodyPr wrap="square">
            <a:spAutoFit/>
          </a:bodyPr>
          <a:lstStyle>
            <a:lvl1pPr eaLnBrk="0" hangingPunct="0">
              <a:defRPr>
                <a:solidFill>
                  <a:schemeClr val="tx1"/>
                </a:solidFill>
                <a:latin typeface="Calibri" pitchFamily="34" charset="0"/>
                <a:ea typeface="ヒラギノ角ゴ Pro W3"/>
                <a:cs typeface="ヒラギノ角ゴ Pro W3"/>
              </a:defRPr>
            </a:lvl1pPr>
            <a:lvl2pPr marL="742950" indent="-285750" eaLnBrk="0" hangingPunct="0">
              <a:defRPr>
                <a:solidFill>
                  <a:schemeClr val="tx1"/>
                </a:solidFill>
                <a:latin typeface="Calibri" pitchFamily="34" charset="0"/>
                <a:ea typeface="ヒラギノ角ゴ Pro W3"/>
                <a:cs typeface="ヒラギノ角ゴ Pro W3"/>
              </a:defRPr>
            </a:lvl2pPr>
            <a:lvl3pPr marL="1143000" indent="-228600" eaLnBrk="0" hangingPunct="0">
              <a:defRPr>
                <a:solidFill>
                  <a:schemeClr val="tx1"/>
                </a:solidFill>
                <a:latin typeface="Calibri" pitchFamily="34" charset="0"/>
                <a:ea typeface="ヒラギノ角ゴ Pro W3"/>
                <a:cs typeface="ヒラギノ角ゴ Pro W3"/>
              </a:defRPr>
            </a:lvl3pPr>
            <a:lvl4pPr marL="1600200" indent="-228600" eaLnBrk="0" hangingPunct="0">
              <a:defRPr>
                <a:solidFill>
                  <a:schemeClr val="tx1"/>
                </a:solidFill>
                <a:latin typeface="Calibri" pitchFamily="34" charset="0"/>
                <a:ea typeface="ヒラギノ角ゴ Pro W3"/>
                <a:cs typeface="ヒラギノ角ゴ Pro W3"/>
              </a:defRPr>
            </a:lvl4pPr>
            <a:lvl5pPr marL="2057400" indent="-228600" eaLnBrk="0" hangingPunct="0">
              <a:defRPr>
                <a:solidFill>
                  <a:schemeClr val="tx1"/>
                </a:solidFill>
                <a:latin typeface="Calibri"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Calibri"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Calibri"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Calibri"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Calibri" pitchFamily="34" charset="0"/>
                <a:ea typeface="ヒラギノ角ゴ Pro W3"/>
                <a:cs typeface="ヒラギノ角ゴ Pro W3"/>
              </a:defRPr>
            </a:lvl9pPr>
          </a:lstStyle>
          <a:p>
            <a:pPr eaLnBrk="1" hangingPunct="1">
              <a:defRPr/>
            </a:pPr>
            <a:r>
              <a:rPr lang="tr-TR" sz="2400" b="1" dirty="0" smtClean="0">
                <a:ln w="18415" cmpd="sng">
                  <a:solidFill>
                    <a:schemeClr val="tx1"/>
                  </a:solidFill>
                  <a:prstDash val="solid"/>
                </a:ln>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UKM KURMA PROGRAMI SÜREÇ ADIMLARI</a:t>
            </a:r>
          </a:p>
        </p:txBody>
      </p:sp>
      <p:sp>
        <p:nvSpPr>
          <p:cNvPr id="13" name="Oval 12"/>
          <p:cNvSpPr/>
          <p:nvPr/>
        </p:nvSpPr>
        <p:spPr>
          <a:xfrm>
            <a:off x="5245546" y="3771581"/>
            <a:ext cx="1696430" cy="2425157"/>
          </a:xfrm>
          <a:prstGeom prst="ellipse">
            <a:avLst/>
          </a:prstGeom>
          <a:solidFill>
            <a:srgbClr val="FFC000"/>
          </a:solidFill>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600" b="1" dirty="0">
                <a:solidFill>
                  <a:schemeClr val="tx1"/>
                </a:solidFill>
                <a:latin typeface="Arial" panose="020B0604020202020204" pitchFamily="34" charset="0"/>
                <a:cs typeface="Arial" panose="020B0604020202020204" pitchFamily="34" charset="0"/>
              </a:rPr>
              <a:t>Programın Başlaması için Yurt içi işletici kuruluşun kurulması (60 </a:t>
            </a:r>
            <a:r>
              <a:rPr lang="tr-TR" sz="1600" b="1" dirty="0" smtClean="0">
                <a:solidFill>
                  <a:schemeClr val="tx1"/>
                </a:solidFill>
                <a:latin typeface="Arial" panose="020B0604020202020204" pitchFamily="34" charset="0"/>
                <a:cs typeface="Arial" panose="020B0604020202020204" pitchFamily="34" charset="0"/>
              </a:rPr>
              <a:t>Gün</a:t>
            </a:r>
            <a:r>
              <a:rPr lang="tr-TR" dirty="0" smtClean="0">
                <a:solidFill>
                  <a:schemeClr val="tx1"/>
                </a:solidFill>
              </a:rPr>
              <a:t>)</a:t>
            </a:r>
            <a:endParaRPr lang="tr-TR" dirty="0">
              <a:solidFill>
                <a:schemeClr val="tx1"/>
              </a:solidFill>
            </a:endParaRPr>
          </a:p>
        </p:txBody>
      </p:sp>
      <p:sp>
        <p:nvSpPr>
          <p:cNvPr id="3" name="Yatay Kaydırma 2"/>
          <p:cNvSpPr/>
          <p:nvPr/>
        </p:nvSpPr>
        <p:spPr>
          <a:xfrm>
            <a:off x="859755" y="5229371"/>
            <a:ext cx="2737343" cy="1585245"/>
          </a:xfrm>
          <a:prstGeom prst="horizontalScroll">
            <a:avLst/>
          </a:prstGeom>
          <a:effectLst>
            <a:glow rad="228600">
              <a:schemeClr val="accent4">
                <a:satMod val="175000"/>
                <a:alpha val="40000"/>
              </a:schemeClr>
            </a:glow>
            <a:reflection blurRad="6350" stA="50000" endA="300" endPos="55000" dir="5400000" sy="-100000" algn="bl" rotWithShape="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dirty="0">
                <a:solidFill>
                  <a:schemeClr val="tx1"/>
                </a:solidFill>
                <a:latin typeface="Arial" panose="020B0604020202020204" pitchFamily="34" charset="0"/>
                <a:cs typeface="Arial" panose="020B0604020202020204" pitchFamily="34" charset="0"/>
              </a:rPr>
              <a:t>Ön Değerlendirme</a:t>
            </a:r>
          </a:p>
        </p:txBody>
      </p:sp>
      <p:pic>
        <p:nvPicPr>
          <p:cNvPr id="308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560" y="138627"/>
            <a:ext cx="719137" cy="50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Yukarı Bükülü Ok 14"/>
          <p:cNvSpPr/>
          <p:nvPr/>
        </p:nvSpPr>
        <p:spPr>
          <a:xfrm rot="5400000">
            <a:off x="790275" y="5110222"/>
            <a:ext cx="591151" cy="52705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8" name="Yuvarlatılmış Dikdörtgen 27"/>
          <p:cNvSpPr/>
          <p:nvPr/>
        </p:nvSpPr>
        <p:spPr>
          <a:xfrm>
            <a:off x="5436096" y="2129213"/>
            <a:ext cx="1709051" cy="126162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dirty="0">
                <a:ln w="12700">
                  <a:solidFill>
                    <a:schemeClr val="tx1">
                      <a:lumMod val="75000"/>
                      <a:lumOff val="2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Başvurunun   Kabulü</a:t>
            </a:r>
            <a:endParaRPr lang="tr-TR" dirty="0">
              <a:latin typeface="Arial" panose="020B0604020202020204" pitchFamily="34" charset="0"/>
              <a:cs typeface="Arial" panose="020B0604020202020204" pitchFamily="34" charset="0"/>
            </a:endParaRPr>
          </a:p>
        </p:txBody>
      </p:sp>
      <p:sp>
        <p:nvSpPr>
          <p:cNvPr id="29" name="Yuvarlatılmış Dikdörtgen 28"/>
          <p:cNvSpPr/>
          <p:nvPr/>
        </p:nvSpPr>
        <p:spPr>
          <a:xfrm>
            <a:off x="7358860" y="1776378"/>
            <a:ext cx="1785140" cy="95293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dirty="0">
                <a:ln w="12700">
                  <a:solidFill>
                    <a:schemeClr val="tx1">
                      <a:lumMod val="75000"/>
                      <a:lumOff val="25000"/>
                    </a:schemeClr>
                  </a:solidFill>
                  <a:prstDash val="solid"/>
                </a:ln>
                <a:solidFill>
                  <a:schemeClr val="tx1"/>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Başvurunun </a:t>
            </a:r>
            <a:r>
              <a:rPr lang="tr-TR" sz="1400" b="1" dirty="0">
                <a:ln w="12700">
                  <a:solidFill>
                    <a:schemeClr val="tx1">
                      <a:lumMod val="75000"/>
                      <a:lumOff val="25000"/>
                    </a:schemeClr>
                  </a:solidFill>
                  <a:prstDash val="solid"/>
                </a:ln>
                <a:solidFill>
                  <a:schemeClr val="tx1"/>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Uygun</a:t>
            </a:r>
            <a:r>
              <a:rPr lang="tr-TR" b="1" dirty="0">
                <a:ln w="12700">
                  <a:solidFill>
                    <a:schemeClr val="tx1">
                      <a:lumMod val="75000"/>
                      <a:lumOff val="25000"/>
                    </a:schemeClr>
                  </a:solidFill>
                  <a:prstDash val="solid"/>
                </a:ln>
                <a:solidFill>
                  <a:schemeClr val="tx1"/>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Bulunmaması</a:t>
            </a:r>
            <a:endParaRPr lang="tr-TR" dirty="0">
              <a:solidFill>
                <a:schemeClr val="tx1"/>
              </a:solidFill>
              <a:latin typeface="Arial" panose="020B0604020202020204" pitchFamily="34" charset="0"/>
              <a:cs typeface="Arial" panose="020B0604020202020204" pitchFamily="34" charset="0"/>
            </a:endParaRPr>
          </a:p>
        </p:txBody>
      </p:sp>
      <p:sp>
        <p:nvSpPr>
          <p:cNvPr id="19" name="Yukarı Bükülü Ok 18"/>
          <p:cNvSpPr/>
          <p:nvPr/>
        </p:nvSpPr>
        <p:spPr>
          <a:xfrm>
            <a:off x="3476625" y="4706909"/>
            <a:ext cx="738188" cy="948074"/>
          </a:xfrm>
          <a:prstGeom prst="bentUpArrow">
            <a:avLst>
              <a:gd name="adj1" fmla="val 23639"/>
              <a:gd name="adj2" fmla="val 25000"/>
              <a:gd name="adj3" fmla="val 25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1" name="Aşağı Ok 20"/>
          <p:cNvSpPr/>
          <p:nvPr/>
        </p:nvSpPr>
        <p:spPr>
          <a:xfrm>
            <a:off x="6093761" y="1536039"/>
            <a:ext cx="318153" cy="61824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2" name="Bükülü Ok 21"/>
          <p:cNvSpPr/>
          <p:nvPr/>
        </p:nvSpPr>
        <p:spPr>
          <a:xfrm rot="5400000">
            <a:off x="7692481" y="937179"/>
            <a:ext cx="815822" cy="868363"/>
          </a:xfrm>
          <a:prstGeom prst="ben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37" name="Oval 36"/>
          <p:cNvSpPr/>
          <p:nvPr/>
        </p:nvSpPr>
        <p:spPr>
          <a:xfrm>
            <a:off x="7329489" y="3688725"/>
            <a:ext cx="1733017" cy="2630705"/>
          </a:xfrm>
          <a:prstGeom prst="ellipse">
            <a:avLst/>
          </a:prstGeom>
          <a:solidFill>
            <a:srgbClr val="FFC000"/>
          </a:solidFill>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600" b="1" dirty="0" smtClean="0">
                <a:solidFill>
                  <a:schemeClr val="tx1"/>
                </a:solidFill>
                <a:latin typeface="Arial" panose="020B0604020202020204" pitchFamily="34" charset="0"/>
                <a:cs typeface="Arial" panose="020B0604020202020204" pitchFamily="34" charset="0"/>
              </a:rPr>
              <a:t>Yurt </a:t>
            </a:r>
            <a:r>
              <a:rPr lang="tr-TR" sz="1600" b="1" dirty="0">
                <a:solidFill>
                  <a:schemeClr val="tx1"/>
                </a:solidFill>
                <a:latin typeface="Arial" panose="020B0604020202020204" pitchFamily="34" charset="0"/>
                <a:cs typeface="Arial" panose="020B0604020202020204" pitchFamily="34" charset="0"/>
              </a:rPr>
              <a:t>Dışı işletici kuruluşun </a:t>
            </a:r>
            <a:r>
              <a:rPr lang="tr-TR" sz="1600" b="1" dirty="0" smtClean="0">
                <a:solidFill>
                  <a:schemeClr val="tx1"/>
                </a:solidFill>
                <a:latin typeface="Arial" panose="020B0604020202020204" pitchFamily="34" charset="0"/>
                <a:cs typeface="Arial" panose="020B0604020202020204" pitchFamily="34" charset="0"/>
              </a:rPr>
              <a:t>kurulması (</a:t>
            </a:r>
            <a:r>
              <a:rPr lang="tr-TR" sz="1600" b="1" dirty="0">
                <a:solidFill>
                  <a:schemeClr val="tx1"/>
                </a:solidFill>
                <a:latin typeface="Arial" panose="020B0604020202020204" pitchFamily="34" charset="0"/>
                <a:cs typeface="Arial" panose="020B0604020202020204" pitchFamily="34" charset="0"/>
              </a:rPr>
              <a:t>90 Gün)</a:t>
            </a:r>
          </a:p>
        </p:txBody>
      </p:sp>
      <p:sp>
        <p:nvSpPr>
          <p:cNvPr id="38" name="Aşağı Ok 37"/>
          <p:cNvSpPr/>
          <p:nvPr/>
        </p:nvSpPr>
        <p:spPr>
          <a:xfrm>
            <a:off x="5986463" y="3406693"/>
            <a:ext cx="304800" cy="31868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41" name="Yuvarlatılmış Dikdörtgen 40"/>
          <p:cNvSpPr/>
          <p:nvPr/>
        </p:nvSpPr>
        <p:spPr>
          <a:xfrm>
            <a:off x="3206275" y="3808520"/>
            <a:ext cx="2015620" cy="89915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b="1" dirty="0">
              <a:solidFill>
                <a:schemeClr val="tx1"/>
              </a:solidFill>
              <a:latin typeface="Arial" panose="020B0604020202020204" pitchFamily="34" charset="0"/>
              <a:cs typeface="Arial" panose="020B0604020202020204" pitchFamily="34" charset="0"/>
            </a:endParaRPr>
          </a:p>
          <a:p>
            <a:pPr algn="ctr">
              <a:defRPr/>
            </a:pPr>
            <a:r>
              <a:rPr lang="tr-TR" b="1" dirty="0">
                <a:solidFill>
                  <a:schemeClr val="tx1"/>
                </a:solidFill>
                <a:latin typeface="Arial" panose="020B0604020202020204" pitchFamily="34" charset="0"/>
                <a:cs typeface="Arial" panose="020B0604020202020204" pitchFamily="34" charset="0"/>
              </a:rPr>
              <a:t>Başvurunun </a:t>
            </a:r>
            <a:r>
              <a:rPr lang="tr-TR" b="1" dirty="0" smtClean="0">
                <a:solidFill>
                  <a:schemeClr val="tx1"/>
                </a:solidFill>
                <a:latin typeface="Arial" panose="020B0604020202020204" pitchFamily="34" charset="0"/>
                <a:cs typeface="Arial" panose="020B0604020202020204" pitchFamily="34" charset="0"/>
              </a:rPr>
              <a:t>Kabulü</a:t>
            </a:r>
            <a:endParaRPr lang="tr-TR" b="1" dirty="0">
              <a:solidFill>
                <a:schemeClr val="tx1"/>
              </a:solidFill>
              <a:latin typeface="Arial" panose="020B0604020202020204" pitchFamily="34" charset="0"/>
              <a:cs typeface="Arial" panose="020B0604020202020204" pitchFamily="34" charset="0"/>
            </a:endParaRPr>
          </a:p>
          <a:p>
            <a:pPr algn="ctr">
              <a:defRPr/>
            </a:pPr>
            <a:r>
              <a:rPr lang="tr-TR" b="1" dirty="0">
                <a:ln w="12700">
                  <a:solidFill>
                    <a:schemeClr val="tx1">
                      <a:lumMod val="75000"/>
                      <a:lumOff val="25000"/>
                    </a:schemeClr>
                  </a:solidFill>
                  <a:prstDash val="solid"/>
                </a:ln>
                <a:solidFill>
                  <a:schemeClr val="tx1">
                    <a:lumMod val="85000"/>
                    <a:lumOff val="15000"/>
                  </a:schemeClr>
                </a:solidFill>
                <a:effectLst>
                  <a:outerShdw blurRad="41275" dist="20320" dir="1800000" algn="tl" rotWithShape="0">
                    <a:srgbClr val="000000">
                      <a:alpha val="40000"/>
                    </a:srgbClr>
                  </a:outerShdw>
                </a:effectLst>
              </a:rPr>
              <a:t>         </a:t>
            </a:r>
          </a:p>
        </p:txBody>
      </p:sp>
      <p:sp>
        <p:nvSpPr>
          <p:cNvPr id="24" name="Yukarı Ok 23"/>
          <p:cNvSpPr/>
          <p:nvPr/>
        </p:nvSpPr>
        <p:spPr>
          <a:xfrm>
            <a:off x="2663826" y="3566033"/>
            <a:ext cx="341313" cy="1873840"/>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43" name="Yukarı Bükülü Ok 42"/>
          <p:cNvSpPr/>
          <p:nvPr/>
        </p:nvSpPr>
        <p:spPr>
          <a:xfrm rot="16200000">
            <a:off x="2513577" y="1554526"/>
            <a:ext cx="981535" cy="944562"/>
          </a:xfrm>
          <a:prstGeom prst="bentUpArrow">
            <a:avLst>
              <a:gd name="adj1" fmla="val 23639"/>
              <a:gd name="adj2" fmla="val 25000"/>
              <a:gd name="adj3" fmla="val 25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5" name="Bükülü Ok 24"/>
          <p:cNvSpPr/>
          <p:nvPr/>
        </p:nvSpPr>
        <p:spPr>
          <a:xfrm>
            <a:off x="4449763" y="1008624"/>
            <a:ext cx="715962" cy="2732683"/>
          </a:xfrm>
          <a:prstGeom prst="bentArrow">
            <a:avLst>
              <a:gd name="adj1" fmla="val 25000"/>
              <a:gd name="adj2" fmla="val 25000"/>
              <a:gd name="adj3" fmla="val 25000"/>
              <a:gd name="adj4" fmla="val 4943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6" name="Şeritli Sağ Ok 25"/>
          <p:cNvSpPr/>
          <p:nvPr/>
        </p:nvSpPr>
        <p:spPr>
          <a:xfrm>
            <a:off x="6918325" y="4740370"/>
            <a:ext cx="520700" cy="487581"/>
          </a:xfrm>
          <a:prstGeom prst="striped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861623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etin kutusu"/>
          <p:cNvSpPr txBox="1">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ts val="900"/>
              </a:spcBef>
            </a:pPr>
            <a:r>
              <a:rPr lang="tr-TR" sz="2400" b="1" dirty="0" smtClean="0">
                <a:solidFill>
                  <a:prstClr val="black"/>
                </a:solidFill>
              </a:rPr>
              <a:t>ULUSLARARASI </a:t>
            </a:r>
            <a:r>
              <a:rPr lang="tr-TR" sz="2400" b="1" dirty="0">
                <a:solidFill>
                  <a:prstClr val="black"/>
                </a:solidFill>
              </a:rPr>
              <a:t>KULUÇKA </a:t>
            </a:r>
            <a:r>
              <a:rPr lang="tr-TR" sz="2400" b="1" dirty="0" smtClean="0">
                <a:solidFill>
                  <a:prstClr val="black"/>
                </a:solidFill>
              </a:rPr>
              <a:t>MERKEZİ KURMA PROGRAMI</a:t>
            </a:r>
            <a:endParaRPr lang="tr-TR" sz="2400" b="1" dirty="0">
              <a:solidFill>
                <a:prstClr val="black"/>
              </a:solidFill>
            </a:endParaRPr>
          </a:p>
        </p:txBody>
      </p:sp>
      <p:sp>
        <p:nvSpPr>
          <p:cNvPr id="7" name="Metin kutusu 6"/>
          <p:cNvSpPr txBox="1"/>
          <p:nvPr/>
        </p:nvSpPr>
        <p:spPr>
          <a:xfrm>
            <a:off x="249698" y="1354018"/>
            <a:ext cx="8533246" cy="523220"/>
          </a:xfrm>
          <a:prstGeom prst="rect">
            <a:avLst/>
          </a:prstGeom>
          <a:noFill/>
        </p:spPr>
        <p:txBody>
          <a:bodyPr wrap="square" rtlCol="0">
            <a:spAutoFit/>
          </a:bodyPr>
          <a:lstStyle/>
          <a:p>
            <a:pPr algn="ctr"/>
            <a:r>
              <a:rPr lang="tr-TR" sz="2800" b="1" dirty="0" smtClean="0">
                <a:solidFill>
                  <a:prstClr val="black"/>
                </a:solidFill>
                <a:latin typeface="Arial" panose="020B0604020202020204" pitchFamily="34" charset="0"/>
                <a:cs typeface="Arial" panose="020B0604020202020204" pitchFamily="34" charset="0"/>
              </a:rPr>
              <a:t>Başvuru ve  Değerlendirme Süreci</a:t>
            </a:r>
            <a:endParaRPr lang="tr-TR" sz="2400" b="1" dirty="0">
              <a:solidFill>
                <a:prstClr val="black"/>
              </a:solidFill>
              <a:latin typeface="Arial" panose="020B0604020202020204" pitchFamily="34" charset="0"/>
              <a:cs typeface="Arial" panose="020B0604020202020204" pitchFamily="34" charset="0"/>
            </a:endParaRPr>
          </a:p>
        </p:txBody>
      </p:sp>
      <p:sp>
        <p:nvSpPr>
          <p:cNvPr id="8" name="Dikdörtgen 7"/>
          <p:cNvSpPr/>
          <p:nvPr/>
        </p:nvSpPr>
        <p:spPr>
          <a:xfrm>
            <a:off x="107504" y="2109366"/>
            <a:ext cx="8928991" cy="25922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tr-TR" sz="2800" dirty="0">
                <a:latin typeface="Arial" panose="020B0604020202020204" pitchFamily="34" charset="0"/>
                <a:cs typeface="Arial" panose="020B0604020202020204" pitchFamily="34" charset="0"/>
              </a:rPr>
              <a:t>Desteklenecek Uluslararası Kuluçka Merkezi sayısı, bölgesi, tematik, </a:t>
            </a:r>
            <a:r>
              <a:rPr lang="tr-TR" sz="2800" dirty="0" err="1">
                <a:latin typeface="Arial" panose="020B0604020202020204" pitchFamily="34" charset="0"/>
                <a:cs typeface="Arial" panose="020B0604020202020204" pitchFamily="34" charset="0"/>
              </a:rPr>
              <a:t>sektörel</a:t>
            </a:r>
            <a:r>
              <a:rPr lang="tr-TR" sz="2800" dirty="0">
                <a:latin typeface="Arial" panose="020B0604020202020204" pitchFamily="34" charset="0"/>
                <a:cs typeface="Arial" panose="020B0604020202020204" pitchFamily="34" charset="0"/>
              </a:rPr>
              <a:t>, karma gibi hangi alanlarda kurulacağı, desteklenecek giderler ve benzeri hususlar ile başvuru yapabilecek kurum/kuruluşlar, KOSGEB tarafından </a:t>
            </a:r>
            <a:r>
              <a:rPr lang="tr-TR" sz="2800" b="1" u="sng" dirty="0">
                <a:latin typeface="Arial" panose="020B0604020202020204" pitchFamily="34" charset="0"/>
                <a:cs typeface="Arial" panose="020B0604020202020204" pitchFamily="34" charset="0"/>
              </a:rPr>
              <a:t>www.kosgeb.gov.tr</a:t>
            </a:r>
            <a:r>
              <a:rPr lang="tr-TR" sz="2800" b="1" dirty="0">
                <a:latin typeface="Arial" panose="020B0604020202020204" pitchFamily="34" charset="0"/>
                <a:cs typeface="Arial" panose="020B0604020202020204" pitchFamily="34" charset="0"/>
              </a:rPr>
              <a:t> </a:t>
            </a:r>
            <a:r>
              <a:rPr lang="tr-TR" sz="2800" dirty="0">
                <a:latin typeface="Arial" panose="020B0604020202020204" pitchFamily="34" charset="0"/>
                <a:cs typeface="Arial" panose="020B0604020202020204" pitchFamily="34" charset="0"/>
              </a:rPr>
              <a:t>adresinde duyurulur.</a:t>
            </a:r>
          </a:p>
        </p:txBody>
      </p:sp>
    </p:spTree>
    <p:extLst>
      <p:ext uri="{BB962C8B-B14F-4D97-AF65-F5344CB8AC3E}">
        <p14:creationId xmlns:p14="http://schemas.microsoft.com/office/powerpoint/2010/main" val="2332318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etin kutusu"/>
          <p:cNvSpPr txBox="1">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ts val="900"/>
              </a:spcBef>
            </a:pPr>
            <a:r>
              <a:rPr lang="tr-TR" sz="2400" b="1" dirty="0" smtClean="0">
                <a:solidFill>
                  <a:prstClr val="black"/>
                </a:solidFill>
              </a:rPr>
              <a:t>ULUSLARARASI </a:t>
            </a:r>
            <a:r>
              <a:rPr lang="tr-TR" sz="2400" b="1" dirty="0">
                <a:solidFill>
                  <a:prstClr val="black"/>
                </a:solidFill>
              </a:rPr>
              <a:t>KULUÇKA </a:t>
            </a:r>
            <a:r>
              <a:rPr lang="tr-TR" sz="2400" b="1" dirty="0" smtClean="0">
                <a:solidFill>
                  <a:prstClr val="black"/>
                </a:solidFill>
              </a:rPr>
              <a:t>MERKEZİ KURMA PROGRAMI</a:t>
            </a:r>
            <a:endParaRPr lang="tr-TR" sz="2400" b="1" dirty="0">
              <a:solidFill>
                <a:prstClr val="black"/>
              </a:solidFill>
            </a:endParaRPr>
          </a:p>
        </p:txBody>
      </p:sp>
      <p:sp>
        <p:nvSpPr>
          <p:cNvPr id="7" name="Metin kutusu 6"/>
          <p:cNvSpPr txBox="1"/>
          <p:nvPr/>
        </p:nvSpPr>
        <p:spPr>
          <a:xfrm>
            <a:off x="249698" y="1354018"/>
            <a:ext cx="8533246" cy="523220"/>
          </a:xfrm>
          <a:prstGeom prst="rect">
            <a:avLst/>
          </a:prstGeom>
          <a:noFill/>
        </p:spPr>
        <p:txBody>
          <a:bodyPr wrap="square" rtlCol="0">
            <a:spAutoFit/>
          </a:bodyPr>
          <a:lstStyle/>
          <a:p>
            <a:pPr algn="ctr"/>
            <a:r>
              <a:rPr lang="tr-TR" sz="2800" b="1" dirty="0" smtClean="0">
                <a:solidFill>
                  <a:prstClr val="black"/>
                </a:solidFill>
                <a:latin typeface="Arial" panose="020B0604020202020204" pitchFamily="34" charset="0"/>
                <a:cs typeface="Arial" panose="020B0604020202020204" pitchFamily="34" charset="0"/>
              </a:rPr>
              <a:t>Başvuru ve  Değerlendirme Süreci</a:t>
            </a:r>
            <a:endParaRPr lang="tr-TR" sz="2400" b="1" dirty="0">
              <a:solidFill>
                <a:prstClr val="black"/>
              </a:solidFill>
              <a:latin typeface="Arial" panose="020B0604020202020204" pitchFamily="34" charset="0"/>
              <a:cs typeface="Arial" panose="020B0604020202020204" pitchFamily="34" charset="0"/>
            </a:endParaRPr>
          </a:p>
        </p:txBody>
      </p:sp>
      <p:sp>
        <p:nvSpPr>
          <p:cNvPr id="9" name="Dikdörtgen 8"/>
          <p:cNvSpPr/>
          <p:nvPr/>
        </p:nvSpPr>
        <p:spPr>
          <a:xfrm>
            <a:off x="827584" y="2060848"/>
            <a:ext cx="7416824" cy="11521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tr-TR" dirty="0">
                <a:latin typeface="Arial" panose="020B0604020202020204" pitchFamily="34" charset="0"/>
                <a:cs typeface="Arial" panose="020B0604020202020204" pitchFamily="34" charset="0"/>
              </a:rPr>
              <a:t>Uluslararası Kuluçka Merkezi Kurma Programından yararlanmak isteyen başvuru sahipleri KOSGEB duyurusu yapıldıktan sonra, </a:t>
            </a:r>
            <a:r>
              <a:rPr lang="tr-TR" b="1" dirty="0">
                <a:latin typeface="Arial" panose="020B0604020202020204" pitchFamily="34" charset="0"/>
                <a:cs typeface="Arial" panose="020B0604020202020204" pitchFamily="34" charset="0"/>
              </a:rPr>
              <a:t>Uluslararası Kuluçka Merkezi Kurma Programı Başvuru </a:t>
            </a:r>
            <a:r>
              <a:rPr lang="tr-TR" dirty="0">
                <a:latin typeface="Arial" panose="020B0604020202020204" pitchFamily="34" charset="0"/>
                <a:cs typeface="Arial" panose="020B0604020202020204" pitchFamily="34" charset="0"/>
              </a:rPr>
              <a:t>Formu ve ekleri ile ilgili Başkanlık birimine başvuru </a:t>
            </a:r>
            <a:r>
              <a:rPr lang="tr-TR" dirty="0" smtClean="0">
                <a:latin typeface="Arial" panose="020B0604020202020204" pitchFamily="34" charset="0"/>
                <a:cs typeface="Arial" panose="020B0604020202020204" pitchFamily="34" charset="0"/>
              </a:rPr>
              <a:t>yapar.</a:t>
            </a:r>
            <a:endParaRPr lang="tr-TR" dirty="0">
              <a:latin typeface="Arial" panose="020B0604020202020204" pitchFamily="34" charset="0"/>
              <a:cs typeface="Arial" panose="020B0604020202020204" pitchFamily="34" charset="0"/>
            </a:endParaRPr>
          </a:p>
        </p:txBody>
      </p:sp>
      <p:sp>
        <p:nvSpPr>
          <p:cNvPr id="10" name="Dikdörtgen 9"/>
          <p:cNvSpPr/>
          <p:nvPr/>
        </p:nvSpPr>
        <p:spPr>
          <a:xfrm>
            <a:off x="827584" y="3356992"/>
            <a:ext cx="7416824" cy="11521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tr-TR" dirty="0">
                <a:latin typeface="Arial" panose="020B0604020202020204" pitchFamily="34" charset="0"/>
                <a:cs typeface="Arial" panose="020B0604020202020204" pitchFamily="34" charset="0"/>
              </a:rPr>
              <a:t>Başvuru, ilgili Başkanlık birimi tarafından değerlendirilir. Başvuru ve eklerinde eksiklik tespit edilmesi halinde eksikliklerin giderilmesi için bildirim yapılır. Bildirim tarihinden itibaren en fazla 30 (otuz) gün süre içerisinde eksiklikleri tamamlanmayan başvurular reddedilmiş sayılır. </a:t>
            </a:r>
          </a:p>
        </p:txBody>
      </p:sp>
      <p:sp>
        <p:nvSpPr>
          <p:cNvPr id="11" name="Dikdörtgen 10"/>
          <p:cNvSpPr/>
          <p:nvPr/>
        </p:nvSpPr>
        <p:spPr>
          <a:xfrm>
            <a:off x="827584" y="4653136"/>
            <a:ext cx="7416824" cy="9361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tr-TR" dirty="0">
                <a:latin typeface="Arial" panose="020B0604020202020204" pitchFamily="34" charset="0"/>
                <a:cs typeface="Arial" panose="020B0604020202020204" pitchFamily="34" charset="0"/>
              </a:rPr>
              <a:t>Ön değerlendirme sonucunda uygun bulunan başvuru, değerlendirilmek üzere Kurul’a sunulur. Başvuru sahibi, başvurusunu sunmak üzere Kurul’a davet edilir.</a:t>
            </a:r>
          </a:p>
        </p:txBody>
      </p:sp>
    </p:spTree>
    <p:extLst>
      <p:ext uri="{BB962C8B-B14F-4D97-AF65-F5344CB8AC3E}">
        <p14:creationId xmlns:p14="http://schemas.microsoft.com/office/powerpoint/2010/main" val="3419812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etin kutusu"/>
          <p:cNvSpPr txBox="1">
            <a:spLocks noGrp="1" noChangeArrowheads="1"/>
          </p:cNvSpPr>
          <p:nvPr>
            <p:ph type="title"/>
          </p:nvPr>
        </p:nvSpPr>
        <p:spPr bwMode="auto">
          <a:xfrm>
            <a:off x="807062" y="1850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ts val="900"/>
              </a:spcBef>
            </a:pPr>
            <a:r>
              <a:rPr lang="tr-TR" sz="2400" b="1" dirty="0" smtClean="0">
                <a:solidFill>
                  <a:prstClr val="black"/>
                </a:solidFill>
              </a:rPr>
              <a:t>ULUSLARARASI </a:t>
            </a:r>
            <a:r>
              <a:rPr lang="tr-TR" sz="2400" b="1" dirty="0">
                <a:solidFill>
                  <a:prstClr val="black"/>
                </a:solidFill>
              </a:rPr>
              <a:t>KULUÇKA </a:t>
            </a:r>
            <a:r>
              <a:rPr lang="tr-TR" sz="2400" b="1" dirty="0" smtClean="0">
                <a:solidFill>
                  <a:prstClr val="black"/>
                </a:solidFill>
              </a:rPr>
              <a:t>MERKEZİ KURMA PROGRAMI</a:t>
            </a:r>
            <a:endParaRPr lang="tr-TR" sz="2400" b="1" dirty="0">
              <a:solidFill>
                <a:prstClr val="black"/>
              </a:solidFill>
            </a:endParaRPr>
          </a:p>
        </p:txBody>
      </p:sp>
      <p:sp>
        <p:nvSpPr>
          <p:cNvPr id="7" name="Metin kutusu 6"/>
          <p:cNvSpPr txBox="1"/>
          <p:nvPr/>
        </p:nvSpPr>
        <p:spPr>
          <a:xfrm>
            <a:off x="249698" y="1354018"/>
            <a:ext cx="8533246" cy="523220"/>
          </a:xfrm>
          <a:prstGeom prst="rect">
            <a:avLst/>
          </a:prstGeom>
          <a:noFill/>
        </p:spPr>
        <p:txBody>
          <a:bodyPr wrap="square" rtlCol="0">
            <a:spAutoFit/>
          </a:bodyPr>
          <a:lstStyle/>
          <a:p>
            <a:pPr algn="ctr"/>
            <a:r>
              <a:rPr lang="tr-TR" sz="2800" b="1" dirty="0" smtClean="0">
                <a:solidFill>
                  <a:prstClr val="black"/>
                </a:solidFill>
                <a:latin typeface="Arial" panose="020B0604020202020204" pitchFamily="34" charset="0"/>
                <a:cs typeface="Arial" panose="020B0604020202020204" pitchFamily="34" charset="0"/>
              </a:rPr>
              <a:t>Başvuru ve  Değerlendirme Süreci</a:t>
            </a:r>
            <a:endParaRPr lang="tr-TR" sz="2400" b="1" dirty="0">
              <a:solidFill>
                <a:prstClr val="black"/>
              </a:solidFill>
              <a:latin typeface="Arial" panose="020B0604020202020204" pitchFamily="34" charset="0"/>
              <a:cs typeface="Arial" panose="020B0604020202020204" pitchFamily="34" charset="0"/>
            </a:endParaRPr>
          </a:p>
        </p:txBody>
      </p:sp>
      <p:sp>
        <p:nvSpPr>
          <p:cNvPr id="9" name="Dikdörtgen 8"/>
          <p:cNvSpPr/>
          <p:nvPr/>
        </p:nvSpPr>
        <p:spPr>
          <a:xfrm>
            <a:off x="807062" y="1907808"/>
            <a:ext cx="7416824" cy="11521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tr-TR" dirty="0" smtClean="0">
                <a:latin typeface="Arial" panose="020B0604020202020204" pitchFamily="34" charset="0"/>
                <a:cs typeface="Arial" panose="020B0604020202020204" pitchFamily="34" charset="0"/>
              </a:rPr>
              <a:t>Başvurular </a:t>
            </a:r>
            <a:r>
              <a:rPr lang="tr-TR" b="1" dirty="0" smtClean="0">
                <a:latin typeface="Arial" panose="020B0604020202020204" pitchFamily="34" charset="0"/>
                <a:cs typeface="Arial" panose="020B0604020202020204" pitchFamily="34" charset="0"/>
              </a:rPr>
              <a:t>Uluslararası </a:t>
            </a:r>
            <a:r>
              <a:rPr lang="tr-TR" b="1" dirty="0">
                <a:latin typeface="Arial" panose="020B0604020202020204" pitchFamily="34" charset="0"/>
                <a:cs typeface="Arial" panose="020B0604020202020204" pitchFamily="34" charset="0"/>
              </a:rPr>
              <a:t>Kuluçka Merkezi Kurma Programı Puanlama </a:t>
            </a:r>
            <a:r>
              <a:rPr lang="tr-TR" b="1" dirty="0" err="1">
                <a:latin typeface="Arial" panose="020B0604020202020204" pitchFamily="34" charset="0"/>
                <a:cs typeface="Arial" panose="020B0604020202020204" pitchFamily="34" charset="0"/>
              </a:rPr>
              <a:t>Formu’nda</a:t>
            </a:r>
            <a:r>
              <a:rPr lang="tr-TR" b="1"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yer alan kriterlere göre her bir Kurul üyesi tarafından ayrı ayrı değerlendirilerek puanlanır.</a:t>
            </a:r>
          </a:p>
        </p:txBody>
      </p:sp>
      <p:sp>
        <p:nvSpPr>
          <p:cNvPr id="10" name="Dikdörtgen 9"/>
          <p:cNvSpPr/>
          <p:nvPr/>
        </p:nvSpPr>
        <p:spPr>
          <a:xfrm>
            <a:off x="827584" y="3212976"/>
            <a:ext cx="7416824" cy="9361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tr-TR" dirty="0">
                <a:latin typeface="Arial" panose="020B0604020202020204" pitchFamily="34" charset="0"/>
                <a:cs typeface="Arial" panose="020B0604020202020204" pitchFamily="34" charset="0"/>
              </a:rPr>
              <a:t>Değerlendirme sonucunda en az 60 (altmış) ve üzeri puan alan başvurulardan en yüksek puanı alan başvuru/başvurular kabul edilir, diğer başvurular ise reddedilmiş sayılır.</a:t>
            </a:r>
          </a:p>
        </p:txBody>
      </p:sp>
      <p:sp>
        <p:nvSpPr>
          <p:cNvPr id="11" name="Dikdörtgen 10"/>
          <p:cNvSpPr/>
          <p:nvPr/>
        </p:nvSpPr>
        <p:spPr>
          <a:xfrm>
            <a:off x="822298" y="4359686"/>
            <a:ext cx="7416824" cy="5760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tr-TR" dirty="0">
                <a:latin typeface="Arial" panose="020B0604020202020204" pitchFamily="34" charset="0"/>
                <a:cs typeface="Arial" panose="020B0604020202020204" pitchFamily="34" charset="0"/>
              </a:rPr>
              <a:t>Değerlendirme sonucu kabul edilen başvuru sahibi/sahiplerinden </a:t>
            </a:r>
            <a:r>
              <a:rPr lang="tr-TR" b="1" dirty="0">
                <a:latin typeface="Arial" panose="020B0604020202020204" pitchFamily="34" charset="0"/>
                <a:cs typeface="Arial" panose="020B0604020202020204" pitchFamily="34" charset="0"/>
              </a:rPr>
              <a:t>yurtiçi işletici kuruluşu </a:t>
            </a:r>
            <a:r>
              <a:rPr lang="tr-TR" dirty="0">
                <a:latin typeface="Arial" panose="020B0604020202020204" pitchFamily="34" charset="0"/>
                <a:cs typeface="Arial" panose="020B0604020202020204" pitchFamily="34" charset="0"/>
              </a:rPr>
              <a:t>kurması istenir. </a:t>
            </a:r>
          </a:p>
        </p:txBody>
      </p:sp>
      <p:sp>
        <p:nvSpPr>
          <p:cNvPr id="8" name="Dikdörtgen 7"/>
          <p:cNvSpPr/>
          <p:nvPr/>
        </p:nvSpPr>
        <p:spPr>
          <a:xfrm>
            <a:off x="838210" y="5085184"/>
            <a:ext cx="7416824" cy="108011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tr-TR" dirty="0">
                <a:latin typeface="Arial" panose="020B0604020202020204" pitchFamily="34" charset="0"/>
                <a:cs typeface="Arial" panose="020B0604020202020204" pitchFamily="34" charset="0"/>
              </a:rPr>
              <a:t>Başvurunun kabul edildiğinin bildirildiği tarihten itibaren</a:t>
            </a:r>
            <a:r>
              <a:rPr lang="tr-TR" b="1" dirty="0">
                <a:latin typeface="Arial" panose="020B0604020202020204" pitchFamily="34" charset="0"/>
                <a:cs typeface="Arial" panose="020B0604020202020204" pitchFamily="34" charset="0"/>
              </a:rPr>
              <a:t> 60 (altmış) gün içinde yurtiçi işletici kuruluş kurulur, </a:t>
            </a:r>
            <a:r>
              <a:rPr lang="tr-TR" dirty="0">
                <a:latin typeface="Arial" panose="020B0604020202020204" pitchFamily="34" charset="0"/>
                <a:cs typeface="Arial" panose="020B0604020202020204" pitchFamily="34" charset="0"/>
              </a:rPr>
              <a:t>KOSGEB Veri Tabanına kaydolur ve yurtiçi işletici kuruluş ilgili </a:t>
            </a:r>
            <a:r>
              <a:rPr lang="tr-TR" dirty="0" smtClean="0">
                <a:latin typeface="Arial" panose="020B0604020202020204" pitchFamily="34" charset="0"/>
                <a:cs typeface="Arial" panose="020B0604020202020204" pitchFamily="34" charset="0"/>
              </a:rPr>
              <a:t>KOSGEB Müdürlüğüne </a:t>
            </a:r>
            <a:r>
              <a:rPr lang="tr-TR" dirty="0">
                <a:latin typeface="Arial" panose="020B0604020202020204" pitchFamily="34" charset="0"/>
                <a:cs typeface="Arial" panose="020B0604020202020204" pitchFamily="34" charset="0"/>
              </a:rPr>
              <a:t>Taahhütname verir. </a:t>
            </a:r>
            <a:endParaRPr lang="tr-TR"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1986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etin kutusu"/>
          <p:cNvSpPr txBox="1">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ts val="900"/>
              </a:spcBef>
            </a:pPr>
            <a:r>
              <a:rPr lang="tr-TR" sz="2400" b="1" dirty="0" smtClean="0">
                <a:solidFill>
                  <a:prstClr val="black"/>
                </a:solidFill>
              </a:rPr>
              <a:t>ULUSLARARASI </a:t>
            </a:r>
            <a:r>
              <a:rPr lang="tr-TR" sz="2400" b="1" dirty="0">
                <a:solidFill>
                  <a:prstClr val="black"/>
                </a:solidFill>
              </a:rPr>
              <a:t>KULUÇKA </a:t>
            </a:r>
            <a:r>
              <a:rPr lang="tr-TR" sz="2400" b="1" dirty="0" smtClean="0">
                <a:solidFill>
                  <a:prstClr val="black"/>
                </a:solidFill>
              </a:rPr>
              <a:t>MERKEZİ KURMA PROGRAMI</a:t>
            </a:r>
            <a:endParaRPr lang="tr-TR" sz="2400" b="1" dirty="0">
              <a:solidFill>
                <a:prstClr val="black"/>
              </a:solidFill>
            </a:endParaRPr>
          </a:p>
        </p:txBody>
      </p:sp>
      <p:sp>
        <p:nvSpPr>
          <p:cNvPr id="7" name="Metin kutusu 6"/>
          <p:cNvSpPr txBox="1"/>
          <p:nvPr/>
        </p:nvSpPr>
        <p:spPr>
          <a:xfrm>
            <a:off x="249698" y="1354018"/>
            <a:ext cx="8533246" cy="523220"/>
          </a:xfrm>
          <a:prstGeom prst="rect">
            <a:avLst/>
          </a:prstGeom>
          <a:noFill/>
        </p:spPr>
        <p:txBody>
          <a:bodyPr wrap="square" rtlCol="0">
            <a:spAutoFit/>
          </a:bodyPr>
          <a:lstStyle/>
          <a:p>
            <a:pPr algn="ctr"/>
            <a:r>
              <a:rPr lang="tr-TR" sz="2800" b="1" dirty="0" smtClean="0">
                <a:solidFill>
                  <a:prstClr val="black"/>
                </a:solidFill>
                <a:latin typeface="Arial" panose="020B0604020202020204" pitchFamily="34" charset="0"/>
                <a:cs typeface="Arial" panose="020B0604020202020204" pitchFamily="34" charset="0"/>
              </a:rPr>
              <a:t>Başvuru ve  Değerlendirme Süreci</a:t>
            </a:r>
            <a:endParaRPr lang="tr-TR" sz="2400" b="1" dirty="0">
              <a:solidFill>
                <a:prstClr val="black"/>
              </a:solidFill>
              <a:latin typeface="Arial" panose="020B0604020202020204" pitchFamily="34" charset="0"/>
              <a:cs typeface="Arial" panose="020B0604020202020204" pitchFamily="34" charset="0"/>
            </a:endParaRPr>
          </a:p>
        </p:txBody>
      </p:sp>
      <p:sp>
        <p:nvSpPr>
          <p:cNvPr id="9" name="Dikdörtgen 8"/>
          <p:cNvSpPr/>
          <p:nvPr/>
        </p:nvSpPr>
        <p:spPr>
          <a:xfrm>
            <a:off x="827584" y="2060848"/>
            <a:ext cx="7416824" cy="720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tr-TR" dirty="0">
                <a:latin typeface="Arial" panose="020B0604020202020204" pitchFamily="34" charset="0"/>
                <a:cs typeface="Arial" panose="020B0604020202020204" pitchFamily="34" charset="0"/>
              </a:rPr>
              <a:t>Taahhütnamenin ilgili </a:t>
            </a:r>
            <a:r>
              <a:rPr lang="tr-TR" dirty="0" smtClean="0">
                <a:latin typeface="Arial" panose="020B0604020202020204" pitchFamily="34" charset="0"/>
                <a:cs typeface="Arial" panose="020B0604020202020204" pitchFamily="34" charset="0"/>
              </a:rPr>
              <a:t>KOSGEB Müdürlüğü tarafından </a:t>
            </a:r>
            <a:r>
              <a:rPr lang="tr-TR" dirty="0">
                <a:latin typeface="Arial" panose="020B0604020202020204" pitchFamily="34" charset="0"/>
                <a:cs typeface="Arial" panose="020B0604020202020204" pitchFamily="34" charset="0"/>
              </a:rPr>
              <a:t>evrak kaydına alındığı tarih, </a:t>
            </a:r>
            <a:r>
              <a:rPr lang="tr-TR" b="1" dirty="0">
                <a:latin typeface="Arial" panose="020B0604020202020204" pitchFamily="34" charset="0"/>
                <a:cs typeface="Arial" panose="020B0604020202020204" pitchFamily="34" charset="0"/>
              </a:rPr>
              <a:t>desteğin başlangıç tarihidir.</a:t>
            </a:r>
          </a:p>
        </p:txBody>
      </p:sp>
      <p:sp>
        <p:nvSpPr>
          <p:cNvPr id="10" name="Dikdörtgen 9"/>
          <p:cNvSpPr/>
          <p:nvPr/>
        </p:nvSpPr>
        <p:spPr>
          <a:xfrm>
            <a:off x="785509" y="3140968"/>
            <a:ext cx="7416824" cy="14041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tr-TR" dirty="0">
                <a:latin typeface="Arial" panose="020B0604020202020204" pitchFamily="34" charset="0"/>
                <a:cs typeface="Arial" panose="020B0604020202020204" pitchFamily="34" charset="0"/>
              </a:rPr>
              <a:t>Taahhütnamenin evrak kaydına alındığı tarihten itibaren </a:t>
            </a:r>
            <a:r>
              <a:rPr lang="tr-TR" b="1" dirty="0">
                <a:latin typeface="Arial" panose="020B0604020202020204" pitchFamily="34" charset="0"/>
                <a:cs typeface="Arial" panose="020B0604020202020204" pitchFamily="34" charset="0"/>
              </a:rPr>
              <a:t>90 (doksan) gün </a:t>
            </a:r>
            <a:r>
              <a:rPr lang="tr-TR" dirty="0">
                <a:latin typeface="Arial" panose="020B0604020202020204" pitchFamily="34" charset="0"/>
                <a:cs typeface="Arial" panose="020B0604020202020204" pitchFamily="34" charset="0"/>
              </a:rPr>
              <a:t>içinde </a:t>
            </a:r>
            <a:r>
              <a:rPr lang="tr-TR" b="1" dirty="0">
                <a:latin typeface="Arial" panose="020B0604020202020204" pitchFamily="34" charset="0"/>
                <a:cs typeface="Arial" panose="020B0604020202020204" pitchFamily="34" charset="0"/>
              </a:rPr>
              <a:t>yurtiçi işletici kuruluş tarafından yurtdışı işletici kuruluş kurulur. </a:t>
            </a:r>
            <a:r>
              <a:rPr lang="tr-TR" dirty="0">
                <a:latin typeface="Arial" panose="020B0604020202020204" pitchFamily="34" charset="0"/>
                <a:cs typeface="Arial" panose="020B0604020202020204" pitchFamily="34" charset="0"/>
              </a:rPr>
              <a:t>Yurtdışı işletici kuruluş süresi içinde kurulmadığı takdirde destek süreci </a:t>
            </a:r>
            <a:r>
              <a:rPr lang="tr-TR" dirty="0" smtClean="0">
                <a:latin typeface="Arial" panose="020B0604020202020204" pitchFamily="34" charset="0"/>
                <a:cs typeface="Arial" panose="020B0604020202020204" pitchFamily="34" charset="0"/>
              </a:rPr>
              <a:t>sonlandırılır.</a:t>
            </a:r>
            <a:endParaRPr lang="tr-TR" dirty="0">
              <a:latin typeface="Arial" panose="020B0604020202020204" pitchFamily="34" charset="0"/>
              <a:cs typeface="Arial" panose="020B0604020202020204" pitchFamily="34" charset="0"/>
            </a:endParaRPr>
          </a:p>
        </p:txBody>
      </p:sp>
      <p:sp>
        <p:nvSpPr>
          <p:cNvPr id="11" name="Dikdörtgen 10"/>
          <p:cNvSpPr/>
          <p:nvPr/>
        </p:nvSpPr>
        <p:spPr>
          <a:xfrm>
            <a:off x="785509" y="4941168"/>
            <a:ext cx="7416824" cy="720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tr-TR" dirty="0">
                <a:latin typeface="Arial" panose="020B0604020202020204" pitchFamily="34" charset="0"/>
                <a:cs typeface="Arial" panose="020B0604020202020204" pitchFamily="34" charset="0"/>
              </a:rPr>
              <a:t>İşletici kuruluşun talebi üzerine, destek süreci içerisinde Kurul kararı ile </a:t>
            </a:r>
            <a:r>
              <a:rPr lang="tr-TR" b="1" dirty="0">
                <a:latin typeface="Arial" panose="020B0604020202020204" pitchFamily="34" charset="0"/>
                <a:cs typeface="Arial" panose="020B0604020202020204" pitchFamily="34" charset="0"/>
              </a:rPr>
              <a:t>en fazla 3 (üç) kez revizyon </a:t>
            </a:r>
            <a:r>
              <a:rPr lang="tr-TR" dirty="0">
                <a:latin typeface="Arial" panose="020B0604020202020204" pitchFamily="34" charset="0"/>
                <a:cs typeface="Arial" panose="020B0604020202020204" pitchFamily="34" charset="0"/>
              </a:rPr>
              <a:t>yapılabilir. </a:t>
            </a:r>
          </a:p>
        </p:txBody>
      </p:sp>
    </p:spTree>
    <p:extLst>
      <p:ext uri="{BB962C8B-B14F-4D97-AF65-F5344CB8AC3E}">
        <p14:creationId xmlns:p14="http://schemas.microsoft.com/office/powerpoint/2010/main" val="19813074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etin kutusu"/>
          <p:cNvSpPr txBox="1">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ts val="900"/>
              </a:spcBef>
            </a:pPr>
            <a:r>
              <a:rPr lang="tr-TR" sz="2400" b="1" dirty="0" smtClean="0">
                <a:solidFill>
                  <a:prstClr val="black"/>
                </a:solidFill>
              </a:rPr>
              <a:t>ULUSLARARASI </a:t>
            </a:r>
            <a:r>
              <a:rPr lang="tr-TR" sz="2400" b="1" dirty="0">
                <a:solidFill>
                  <a:prstClr val="black"/>
                </a:solidFill>
              </a:rPr>
              <a:t>KULUÇKA </a:t>
            </a:r>
            <a:r>
              <a:rPr lang="tr-TR" sz="2400" b="1" dirty="0" smtClean="0">
                <a:solidFill>
                  <a:prstClr val="black"/>
                </a:solidFill>
              </a:rPr>
              <a:t>MERKEZİ KURMA PROGRAMI</a:t>
            </a:r>
            <a:endParaRPr lang="tr-TR" sz="2400" b="1" dirty="0">
              <a:solidFill>
                <a:prstClr val="black"/>
              </a:solidFill>
            </a:endParaRPr>
          </a:p>
        </p:txBody>
      </p:sp>
      <p:sp>
        <p:nvSpPr>
          <p:cNvPr id="7" name="Metin kutusu 6"/>
          <p:cNvSpPr txBox="1"/>
          <p:nvPr/>
        </p:nvSpPr>
        <p:spPr>
          <a:xfrm>
            <a:off x="249698" y="1354018"/>
            <a:ext cx="8533246" cy="523220"/>
          </a:xfrm>
          <a:prstGeom prst="rect">
            <a:avLst/>
          </a:prstGeom>
          <a:noFill/>
        </p:spPr>
        <p:txBody>
          <a:bodyPr wrap="square" rtlCol="0">
            <a:spAutoFit/>
          </a:bodyPr>
          <a:lstStyle/>
          <a:p>
            <a:pPr algn="ctr"/>
            <a:r>
              <a:rPr lang="tr-TR" sz="2800" b="1" dirty="0" smtClean="0">
                <a:solidFill>
                  <a:prstClr val="black"/>
                </a:solidFill>
                <a:latin typeface="Arial" panose="020B0604020202020204" pitchFamily="34" charset="0"/>
                <a:cs typeface="Arial" panose="020B0604020202020204" pitchFamily="34" charset="0"/>
              </a:rPr>
              <a:t>İşletici Kuruluşa İlişkin Hususlar</a:t>
            </a:r>
            <a:endParaRPr lang="tr-TR" sz="2400" b="1" dirty="0">
              <a:solidFill>
                <a:prstClr val="black"/>
              </a:solidFill>
              <a:latin typeface="Arial" panose="020B0604020202020204" pitchFamily="34" charset="0"/>
              <a:cs typeface="Arial" panose="020B0604020202020204" pitchFamily="34" charset="0"/>
            </a:endParaRPr>
          </a:p>
        </p:txBody>
      </p:sp>
      <p:sp>
        <p:nvSpPr>
          <p:cNvPr id="2" name="Metin kutusu 1"/>
          <p:cNvSpPr txBox="1"/>
          <p:nvPr/>
        </p:nvSpPr>
        <p:spPr>
          <a:xfrm>
            <a:off x="249698" y="1988840"/>
            <a:ext cx="8714790" cy="5262979"/>
          </a:xfrm>
          <a:prstGeom prst="rect">
            <a:avLst/>
          </a:prstGeom>
          <a:noFill/>
        </p:spPr>
        <p:txBody>
          <a:bodyPr wrap="square" rtlCol="0">
            <a:spAutoFit/>
          </a:bodyPr>
          <a:lstStyle/>
          <a:p>
            <a:pPr marL="342900" indent="-342900">
              <a:buFont typeface="Wingdings" panose="05000000000000000000" pitchFamily="2" charset="2"/>
              <a:buChar char="Ø"/>
            </a:pPr>
            <a:r>
              <a:rPr lang="tr-TR" sz="2400" dirty="0">
                <a:latin typeface="Arial" panose="020B0604020202020204" pitchFamily="34" charset="0"/>
                <a:cs typeface="Arial" panose="020B0604020202020204" pitchFamily="34" charset="0"/>
              </a:rPr>
              <a:t>Yurtiçi</a:t>
            </a:r>
            <a:r>
              <a:rPr lang="tr-TR" sz="2400" b="1"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işletici kuruluşun, Türk Ticaret Kanunu’nda belirtilen </a:t>
            </a:r>
            <a:r>
              <a:rPr lang="tr-TR" sz="2400" b="1" dirty="0" err="1">
                <a:latin typeface="Arial" panose="020B0604020202020204" pitchFamily="34" charset="0"/>
                <a:cs typeface="Arial" panose="020B0604020202020204" pitchFamily="34" charset="0"/>
              </a:rPr>
              <a:t>limited</a:t>
            </a:r>
            <a:r>
              <a:rPr lang="tr-TR" sz="2400" b="1" dirty="0">
                <a:latin typeface="Arial" panose="020B0604020202020204" pitchFamily="34" charset="0"/>
                <a:cs typeface="Arial" panose="020B0604020202020204" pitchFamily="34" charset="0"/>
              </a:rPr>
              <a:t> veya anonim şirketi statüsünde </a:t>
            </a:r>
            <a:r>
              <a:rPr lang="tr-TR" sz="2400" dirty="0">
                <a:latin typeface="Arial" panose="020B0604020202020204" pitchFamily="34" charset="0"/>
                <a:cs typeface="Arial" panose="020B0604020202020204" pitchFamily="34" charset="0"/>
              </a:rPr>
              <a:t>ve başvuru sahipleri ortaklığında</a:t>
            </a:r>
            <a:r>
              <a:rPr lang="tr-TR" sz="2400" b="1"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kurulması gerekir</a:t>
            </a:r>
            <a:r>
              <a:rPr lang="tr-TR" sz="2400" dirty="0" smtClean="0">
                <a:latin typeface="Arial" panose="020B0604020202020204" pitchFamily="34" charset="0"/>
                <a:cs typeface="Arial" panose="020B0604020202020204" pitchFamily="34" charset="0"/>
              </a:rPr>
              <a:t>.</a:t>
            </a:r>
          </a:p>
          <a:p>
            <a:pPr marL="342900" indent="-342900">
              <a:buFont typeface="Wingdings" panose="05000000000000000000" pitchFamily="2" charset="2"/>
              <a:buChar char="Ø"/>
            </a:pPr>
            <a:r>
              <a:rPr lang="tr-TR" sz="2400" b="1" dirty="0" smtClean="0">
                <a:solidFill>
                  <a:srgbClr val="FF0000"/>
                </a:solidFill>
                <a:latin typeface="Arial" panose="020B0604020202020204" pitchFamily="34" charset="0"/>
                <a:cs typeface="Arial" panose="020B0604020202020204" pitchFamily="34" charset="0"/>
              </a:rPr>
              <a:t>Yurt </a:t>
            </a:r>
            <a:r>
              <a:rPr lang="tr-TR" sz="2400" b="1" dirty="0">
                <a:solidFill>
                  <a:srgbClr val="FF0000"/>
                </a:solidFill>
                <a:latin typeface="Arial" panose="020B0604020202020204" pitchFamily="34" charset="0"/>
                <a:cs typeface="Arial" panose="020B0604020202020204" pitchFamily="34" charset="0"/>
              </a:rPr>
              <a:t>dışında kurulacak işletici </a:t>
            </a:r>
            <a:r>
              <a:rPr lang="tr-TR" sz="2400" dirty="0">
                <a:latin typeface="Arial" panose="020B0604020202020204" pitchFamily="34" charset="0"/>
                <a:cs typeface="Arial" panose="020B0604020202020204" pitchFamily="34" charset="0"/>
              </a:rPr>
              <a:t>kuruluşun </a:t>
            </a:r>
            <a:r>
              <a:rPr lang="tr-TR" sz="2400" b="1" dirty="0">
                <a:latin typeface="Arial" panose="020B0604020202020204" pitchFamily="34" charset="0"/>
                <a:cs typeface="Arial" panose="020B0604020202020204" pitchFamily="34" charset="0"/>
              </a:rPr>
              <a:t>en az % 51’inin</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ellibir</a:t>
            </a:r>
            <a:r>
              <a:rPr lang="tr-TR" sz="2400" dirty="0">
                <a:latin typeface="Arial" panose="020B0604020202020204" pitchFamily="34" charset="0"/>
                <a:cs typeface="Arial" panose="020B0604020202020204" pitchFamily="34" charset="0"/>
              </a:rPr>
              <a:t>) </a:t>
            </a:r>
            <a:r>
              <a:rPr lang="tr-TR" sz="2400" b="1" dirty="0">
                <a:latin typeface="Arial" panose="020B0604020202020204" pitchFamily="34" charset="0"/>
                <a:cs typeface="Arial" panose="020B0604020202020204" pitchFamily="34" charset="0"/>
              </a:rPr>
              <a:t>yurtiçi işletici kuruluşa </a:t>
            </a:r>
            <a:r>
              <a:rPr lang="tr-TR" sz="2400" dirty="0">
                <a:latin typeface="Arial" panose="020B0604020202020204" pitchFamily="34" charset="0"/>
                <a:cs typeface="Arial" panose="020B0604020202020204" pitchFamily="34" charset="0"/>
              </a:rPr>
              <a:t>ait olması zorunludur. Merkezin açıldığı ülkenin ulusal mevzuatı kapsamındaki sınırlamalarda bu hüküm uygulanmaz</a:t>
            </a:r>
            <a:r>
              <a:rPr lang="tr-TR" sz="2400" dirty="0" smtClean="0">
                <a:latin typeface="Arial" panose="020B0604020202020204" pitchFamily="34" charset="0"/>
                <a:cs typeface="Arial" panose="020B0604020202020204" pitchFamily="34" charset="0"/>
              </a:rPr>
              <a:t>.</a:t>
            </a:r>
          </a:p>
          <a:p>
            <a:pPr marL="342900" indent="-342900">
              <a:buFont typeface="Wingdings" panose="05000000000000000000" pitchFamily="2" charset="2"/>
              <a:buChar char="Ø"/>
            </a:pPr>
            <a:r>
              <a:rPr lang="tr-TR" sz="2400" dirty="0">
                <a:latin typeface="Arial" panose="020B0604020202020204" pitchFamily="34" charset="0"/>
                <a:cs typeface="Arial" panose="020B0604020202020204" pitchFamily="34" charset="0"/>
              </a:rPr>
              <a:t>İşletici kuruluş kuracağı Uluslararası Kuluçka Merkezinde, yabancı işletmelere, merkezin ağırlayabileceği toplam işletme kapasitesinin </a:t>
            </a:r>
            <a:r>
              <a:rPr lang="tr-TR" sz="2400" b="1" dirty="0">
                <a:latin typeface="Arial" panose="020B0604020202020204" pitchFamily="34" charset="0"/>
                <a:cs typeface="Arial" panose="020B0604020202020204" pitchFamily="34" charset="0"/>
              </a:rPr>
              <a:t>en fazla %20’si (yirmi)</a:t>
            </a:r>
            <a:r>
              <a:rPr lang="tr-TR" sz="2400" dirty="0">
                <a:latin typeface="Arial" panose="020B0604020202020204" pitchFamily="34" charset="0"/>
                <a:cs typeface="Arial" panose="020B0604020202020204" pitchFamily="34" charset="0"/>
              </a:rPr>
              <a:t> oranında yer tahsisi yapabilir. </a:t>
            </a:r>
          </a:p>
          <a:p>
            <a:pPr marL="342900" indent="-342900">
              <a:buFont typeface="Wingdings" panose="05000000000000000000" pitchFamily="2" charset="2"/>
              <a:buChar char="Ø"/>
            </a:pPr>
            <a:endParaRPr lang="tr-TR" sz="2400" dirty="0">
              <a:latin typeface="Arial" panose="020B0604020202020204" pitchFamily="34" charset="0"/>
              <a:cs typeface="Arial" panose="020B0604020202020204" pitchFamily="34" charset="0"/>
            </a:endParaRPr>
          </a:p>
          <a:p>
            <a:endParaRPr lang="tr-TR" sz="2400" dirty="0" smtClean="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5721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ChangeArrowheads="1"/>
          </p:cNvSpPr>
          <p:nvPr/>
        </p:nvSpPr>
        <p:spPr bwMode="auto">
          <a:xfrm>
            <a:off x="1115616" y="1292900"/>
            <a:ext cx="705703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fontAlgn="base" hangingPunct="0">
              <a:spcBef>
                <a:spcPct val="0"/>
              </a:spcBef>
              <a:spcAft>
                <a:spcPct val="0"/>
              </a:spcAft>
            </a:pPr>
            <a:endParaRPr lang="tr-TR" sz="1400" b="1" dirty="0">
              <a:solidFill>
                <a:prstClr val="black"/>
              </a:solidFill>
              <a:latin typeface="Arial" pitchFamily="34" charset="0"/>
              <a:cs typeface="Arial" pitchFamily="34" charset="0"/>
            </a:endParaRPr>
          </a:p>
        </p:txBody>
      </p:sp>
      <p:sp>
        <p:nvSpPr>
          <p:cNvPr id="4" name="Metin kutusu 3"/>
          <p:cNvSpPr txBox="1"/>
          <p:nvPr/>
        </p:nvSpPr>
        <p:spPr>
          <a:xfrm>
            <a:off x="1412" y="1087115"/>
            <a:ext cx="9144000" cy="4678204"/>
          </a:xfrm>
          <a:prstGeom prst="rect">
            <a:avLst/>
          </a:prstGeom>
          <a:noFill/>
        </p:spPr>
        <p:txBody>
          <a:bodyPr wrap="square" rtlCol="0">
            <a:spAutoFit/>
          </a:bodyPr>
          <a:lstStyle/>
          <a:p>
            <a:pPr algn="ctr">
              <a:lnSpc>
                <a:spcPct val="150000"/>
              </a:lnSpc>
              <a:spcBef>
                <a:spcPts val="1200"/>
              </a:spcBef>
            </a:pPr>
            <a:r>
              <a:rPr lang="tr-TR" sz="4000" b="1" dirty="0" smtClean="0">
                <a:latin typeface="Arial" panose="020B0604020202020204" pitchFamily="34" charset="0"/>
                <a:cs typeface="Arial" panose="020B0604020202020204" pitchFamily="34" charset="0"/>
              </a:rPr>
              <a:t>İÇERİK</a:t>
            </a:r>
            <a:endParaRPr lang="tr-TR" sz="4000" b="1" dirty="0">
              <a:latin typeface="Arial" panose="020B0604020202020204" pitchFamily="34" charset="0"/>
              <a:cs typeface="Arial" panose="020B0604020202020204" pitchFamily="34" charset="0"/>
            </a:endParaRPr>
          </a:p>
          <a:p>
            <a:pPr marL="457200" indent="-457200">
              <a:lnSpc>
                <a:spcPct val="150000"/>
              </a:lnSpc>
              <a:spcBef>
                <a:spcPts val="1200"/>
              </a:spcBef>
              <a:buFont typeface="Wingdings" panose="05000000000000000000" pitchFamily="2" charset="2"/>
              <a:buChar char="ü"/>
            </a:pPr>
            <a:r>
              <a:rPr lang="tr-TR" sz="2800" b="1" dirty="0" smtClean="0">
                <a:latin typeface="Arial" panose="020B0604020202020204" pitchFamily="34" charset="0"/>
                <a:cs typeface="Arial" panose="020B0604020202020204" pitchFamily="34" charset="0"/>
              </a:rPr>
              <a:t>KOSGEB </a:t>
            </a:r>
            <a:r>
              <a:rPr lang="tr-TR" sz="2800" b="1" dirty="0">
                <a:latin typeface="Arial" panose="020B0604020202020204" pitchFamily="34" charset="0"/>
                <a:cs typeface="Arial" panose="020B0604020202020204" pitchFamily="34" charset="0"/>
              </a:rPr>
              <a:t>Uluslararası Kuluçka Merkezi ve Hızlandırıcı Destek </a:t>
            </a:r>
            <a:r>
              <a:rPr lang="tr-TR" sz="2800" b="1" dirty="0" smtClean="0">
                <a:latin typeface="Arial" panose="020B0604020202020204" pitchFamily="34" charset="0"/>
                <a:cs typeface="Arial" panose="020B0604020202020204" pitchFamily="34" charset="0"/>
              </a:rPr>
              <a:t>Programı</a:t>
            </a:r>
          </a:p>
          <a:p>
            <a:pPr marL="800100" lvl="1" indent="-342900">
              <a:lnSpc>
                <a:spcPct val="150000"/>
              </a:lnSpc>
              <a:spcBef>
                <a:spcPts val="600"/>
              </a:spcBef>
              <a:buFont typeface="Wingdings" panose="05000000000000000000" pitchFamily="2" charset="2"/>
              <a:buChar char="q"/>
            </a:pPr>
            <a:r>
              <a:rPr lang="tr-TR" sz="24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Uluslararası Kuluçka Merkezi Kurma Programı</a:t>
            </a:r>
          </a:p>
          <a:p>
            <a:pPr marL="800100" lvl="1" indent="-342900">
              <a:lnSpc>
                <a:spcPct val="150000"/>
              </a:lnSpc>
              <a:spcBef>
                <a:spcPts val="600"/>
              </a:spcBef>
              <a:buFont typeface="Wingdings" panose="05000000000000000000" pitchFamily="2" charset="2"/>
              <a:buChar char="q"/>
            </a:pPr>
            <a:r>
              <a:rPr lang="tr-TR" sz="2400" dirty="0">
                <a:latin typeface="Arial" panose="020B0604020202020204" pitchFamily="34" charset="0"/>
                <a:cs typeface="Arial" panose="020B0604020202020204" pitchFamily="34" charset="0"/>
              </a:rPr>
              <a:t>Uluslararası Hızlandırıcı </a:t>
            </a:r>
            <a:r>
              <a:rPr lang="tr-TR" sz="2400" dirty="0" smtClean="0">
                <a:latin typeface="Arial" panose="020B0604020202020204" pitchFamily="34" charset="0"/>
                <a:cs typeface="Arial" panose="020B0604020202020204" pitchFamily="34" charset="0"/>
              </a:rPr>
              <a:t>Programı</a:t>
            </a:r>
          </a:p>
          <a:p>
            <a:pPr marL="1077913" lvl="1" indent="-354013">
              <a:spcBef>
                <a:spcPts val="600"/>
              </a:spcBef>
              <a:buFont typeface="Wingdings" panose="05000000000000000000" pitchFamily="2" charset="2"/>
              <a:buChar char="Ø"/>
            </a:pPr>
            <a:r>
              <a:rPr lang="tr-TR" sz="2000" dirty="0" err="1" smtClean="0">
                <a:latin typeface="Arial" panose="020B0604020202020204" pitchFamily="34" charset="0"/>
                <a:cs typeface="Arial" panose="020B0604020202020204" pitchFamily="34" charset="0"/>
              </a:rPr>
              <a:t>Organizasyonel</a:t>
            </a:r>
            <a:r>
              <a:rPr lang="tr-TR" sz="2000" dirty="0" smtClean="0">
                <a:latin typeface="Arial" panose="020B0604020202020204" pitchFamily="34" charset="0"/>
                <a:cs typeface="Arial" panose="020B0604020202020204" pitchFamily="34" charset="0"/>
              </a:rPr>
              <a:t> Uluslararası Hızlandırıcı Programı</a:t>
            </a:r>
          </a:p>
          <a:p>
            <a:pPr marL="1077913" lvl="1" indent="-354013">
              <a:spcBef>
                <a:spcPts val="600"/>
              </a:spcBef>
              <a:buFont typeface="Wingdings" panose="05000000000000000000" pitchFamily="2" charset="2"/>
              <a:buChar char="Ø"/>
            </a:pPr>
            <a:r>
              <a:rPr lang="tr-TR" sz="2000" dirty="0" smtClean="0">
                <a:latin typeface="Arial" panose="020B0604020202020204" pitchFamily="34" charset="0"/>
                <a:cs typeface="Arial" panose="020B0604020202020204" pitchFamily="34" charset="0"/>
              </a:rPr>
              <a:t>Bireysel Olarak Katılım Sağlanacak Uluslararası Hızlandırıcı Programı</a:t>
            </a:r>
            <a:endParaRPr lang="tr-TR" sz="2800" dirty="0">
              <a:latin typeface="Arial" panose="020B0604020202020204" pitchFamily="34" charset="0"/>
              <a:cs typeface="Arial" panose="020B0604020202020204" pitchFamily="34" charset="0"/>
            </a:endParaRPr>
          </a:p>
          <a:p>
            <a:endParaRPr lang="tr-TR" sz="1200" dirty="0" smtClean="0">
              <a:solidFill>
                <a:srgbClr val="FF0000"/>
              </a:solidFill>
            </a:endParaRPr>
          </a:p>
        </p:txBody>
      </p:sp>
    </p:spTree>
    <p:extLst>
      <p:ext uri="{BB962C8B-B14F-4D97-AF65-F5344CB8AC3E}">
        <p14:creationId xmlns:p14="http://schemas.microsoft.com/office/powerpoint/2010/main" val="895551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etin kutusu"/>
          <p:cNvSpPr txBox="1">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ts val="900"/>
              </a:spcBef>
            </a:pPr>
            <a:r>
              <a:rPr lang="tr-TR" sz="2400" b="1" dirty="0" smtClean="0">
                <a:solidFill>
                  <a:prstClr val="black"/>
                </a:solidFill>
              </a:rPr>
              <a:t>ULUSLARARASI </a:t>
            </a:r>
            <a:r>
              <a:rPr lang="tr-TR" sz="2400" b="1" dirty="0">
                <a:solidFill>
                  <a:prstClr val="black"/>
                </a:solidFill>
              </a:rPr>
              <a:t>KULUÇKA </a:t>
            </a:r>
            <a:r>
              <a:rPr lang="tr-TR" sz="2400" b="1" dirty="0" smtClean="0">
                <a:solidFill>
                  <a:prstClr val="black"/>
                </a:solidFill>
              </a:rPr>
              <a:t>MERKEZİ KURMA PROGRAMI</a:t>
            </a:r>
            <a:endParaRPr lang="tr-TR" sz="2400" b="1" dirty="0">
              <a:solidFill>
                <a:prstClr val="black"/>
              </a:solidFill>
            </a:endParaRPr>
          </a:p>
        </p:txBody>
      </p:sp>
      <p:sp>
        <p:nvSpPr>
          <p:cNvPr id="7" name="Metin kutusu 6"/>
          <p:cNvSpPr txBox="1"/>
          <p:nvPr/>
        </p:nvSpPr>
        <p:spPr>
          <a:xfrm>
            <a:off x="231092" y="1354018"/>
            <a:ext cx="8533246" cy="523220"/>
          </a:xfrm>
          <a:prstGeom prst="rect">
            <a:avLst/>
          </a:prstGeom>
          <a:noFill/>
        </p:spPr>
        <p:txBody>
          <a:bodyPr wrap="square" rtlCol="0">
            <a:spAutoFit/>
          </a:bodyPr>
          <a:lstStyle/>
          <a:p>
            <a:pPr algn="ctr"/>
            <a:r>
              <a:rPr lang="tr-TR" sz="2800" b="1" dirty="0" smtClean="0">
                <a:solidFill>
                  <a:prstClr val="black"/>
                </a:solidFill>
                <a:latin typeface="Arial" panose="020B0604020202020204" pitchFamily="34" charset="0"/>
                <a:cs typeface="Arial" panose="020B0604020202020204" pitchFamily="34" charset="0"/>
              </a:rPr>
              <a:t>Yurtiçi İşletici Kuruluşa Örnek Durum</a:t>
            </a:r>
            <a:endParaRPr lang="tr-TR" sz="2400" b="1" dirty="0">
              <a:solidFill>
                <a:prstClr val="black"/>
              </a:solidFill>
              <a:latin typeface="Arial" panose="020B0604020202020204" pitchFamily="34" charset="0"/>
              <a:cs typeface="Arial" panose="020B0604020202020204" pitchFamily="34" charset="0"/>
            </a:endParaRPr>
          </a:p>
        </p:txBody>
      </p:sp>
      <p:sp>
        <p:nvSpPr>
          <p:cNvPr id="2" name="Metin kutusu 1"/>
          <p:cNvSpPr txBox="1"/>
          <p:nvPr/>
        </p:nvSpPr>
        <p:spPr>
          <a:xfrm>
            <a:off x="15471" y="2016559"/>
            <a:ext cx="8964488" cy="4893647"/>
          </a:xfrm>
          <a:prstGeom prst="rect">
            <a:avLst/>
          </a:prstGeom>
          <a:noFill/>
        </p:spPr>
        <p:txBody>
          <a:bodyPr wrap="square" rtlCol="0">
            <a:spAutoFit/>
          </a:bodyPr>
          <a:lstStyle/>
          <a:p>
            <a:pPr marL="342900" indent="-342900" algn="just">
              <a:buFont typeface="Wingdings" panose="05000000000000000000" pitchFamily="2" charset="2"/>
              <a:buChar char="Ø"/>
            </a:pPr>
            <a:r>
              <a:rPr lang="tr-TR" sz="2400" dirty="0" smtClean="0">
                <a:latin typeface="Arial" panose="020B0604020202020204" pitchFamily="34" charset="0"/>
                <a:cs typeface="Arial" panose="020B0604020202020204" pitchFamily="34" charset="0"/>
              </a:rPr>
              <a:t>Başvuru sahibi tek bir kurum/kuruluş ise Yurtiçi İşletici kuruluş ortaklık yapısında </a:t>
            </a:r>
            <a:r>
              <a:rPr lang="tr-TR" sz="2400" b="1" dirty="0" smtClean="0">
                <a:latin typeface="Arial" panose="020B0604020202020204" pitchFamily="34" charset="0"/>
                <a:cs typeface="Arial" panose="020B0604020202020204" pitchFamily="34" charset="0"/>
              </a:rPr>
              <a:t>bu kurum/kuruluş dışında başka bir gerçek veya tüzel kişi yer alamaz</a:t>
            </a:r>
            <a:r>
              <a:rPr lang="tr-TR" sz="2400" dirty="0" smtClean="0">
                <a:latin typeface="Arial" panose="020B0604020202020204" pitchFamily="34" charset="0"/>
                <a:cs typeface="Arial" panose="020B0604020202020204" pitchFamily="34" charset="0"/>
              </a:rPr>
              <a:t>. Örneğin başvuru sahibinin sadece </a:t>
            </a:r>
            <a:r>
              <a:rPr lang="tr-TR" sz="2400" dirty="0" err="1" smtClean="0">
                <a:latin typeface="Arial" panose="020B0604020202020204" pitchFamily="34" charset="0"/>
                <a:cs typeface="Arial" panose="020B0604020202020204" pitchFamily="34" charset="0"/>
              </a:rPr>
              <a:t>teknokent</a:t>
            </a:r>
            <a:r>
              <a:rPr lang="tr-TR" sz="2400" dirty="0" smtClean="0">
                <a:latin typeface="Arial" panose="020B0604020202020204" pitchFamily="34" charset="0"/>
                <a:cs typeface="Arial" panose="020B0604020202020204" pitchFamily="34" charset="0"/>
              </a:rPr>
              <a:t> olduğu durumda yurtiçi işletici kuruluş yapısında başka bir ortak yer alamaz.</a:t>
            </a:r>
          </a:p>
          <a:p>
            <a:pPr algn="just"/>
            <a:endParaRPr lang="tr-TR" sz="24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tr-TR" sz="2400" dirty="0" smtClean="0">
                <a:latin typeface="Arial" panose="020B0604020202020204" pitchFamily="34" charset="0"/>
                <a:cs typeface="Arial" panose="020B0604020202020204" pitchFamily="34" charset="0"/>
              </a:rPr>
              <a:t>Başvurunun konsorsiyum olarak yapılması </a:t>
            </a:r>
            <a:r>
              <a:rPr lang="tr-TR" sz="2400" dirty="0">
                <a:latin typeface="Arial" panose="020B0604020202020204" pitchFamily="34" charset="0"/>
                <a:cs typeface="Arial" panose="020B0604020202020204" pitchFamily="34" charset="0"/>
              </a:rPr>
              <a:t>halinde Yurtiçi İşletici kuruluş ortaklık yapısında </a:t>
            </a:r>
            <a:r>
              <a:rPr lang="tr-TR" sz="2400" dirty="0" smtClean="0">
                <a:latin typeface="Arial" panose="020B0604020202020204" pitchFamily="34" charset="0"/>
                <a:cs typeface="Arial" panose="020B0604020202020204" pitchFamily="34" charset="0"/>
              </a:rPr>
              <a:t>başvuru sahibi kurum/kuruluşlar yer almalıdır. Örneğin başvuru sahibi Üniversite ve </a:t>
            </a:r>
            <a:r>
              <a:rPr lang="tr-TR" sz="2400" dirty="0" err="1" smtClean="0">
                <a:latin typeface="Arial" panose="020B0604020202020204" pitchFamily="34" charset="0"/>
                <a:cs typeface="Arial" panose="020B0604020202020204" pitchFamily="34" charset="0"/>
              </a:rPr>
              <a:t>Teknokent</a:t>
            </a:r>
            <a:r>
              <a:rPr lang="tr-TR" sz="2400" dirty="0" smtClean="0">
                <a:latin typeface="Arial" panose="020B0604020202020204" pitchFamily="34" charset="0"/>
                <a:cs typeface="Arial" panose="020B0604020202020204" pitchFamily="34" charset="0"/>
              </a:rPr>
              <a:t> ise </a:t>
            </a:r>
            <a:r>
              <a:rPr lang="tr-TR" sz="2400" b="1" dirty="0">
                <a:latin typeface="Arial" panose="020B0604020202020204" pitchFamily="34" charset="0"/>
                <a:cs typeface="Arial" panose="020B0604020202020204" pitchFamily="34" charset="0"/>
              </a:rPr>
              <a:t>o</a:t>
            </a:r>
            <a:r>
              <a:rPr lang="tr-TR" sz="2400" b="1" dirty="0" smtClean="0">
                <a:latin typeface="Arial" panose="020B0604020202020204" pitchFamily="34" charset="0"/>
                <a:cs typeface="Arial" panose="020B0604020202020204" pitchFamily="34" charset="0"/>
              </a:rPr>
              <a:t>rtaklık </a:t>
            </a:r>
            <a:r>
              <a:rPr lang="tr-TR" sz="2400" b="1" dirty="0">
                <a:latin typeface="Arial" panose="020B0604020202020204" pitchFamily="34" charset="0"/>
                <a:cs typeface="Arial" panose="020B0604020202020204" pitchFamily="34" charset="0"/>
              </a:rPr>
              <a:t>yapısında </a:t>
            </a:r>
            <a:r>
              <a:rPr lang="tr-TR" sz="2400" b="1" dirty="0" smtClean="0">
                <a:latin typeface="Arial" panose="020B0604020202020204" pitchFamily="34" charset="0"/>
                <a:cs typeface="Arial" panose="020B0604020202020204" pitchFamily="34" charset="0"/>
              </a:rPr>
              <a:t>bunlar dışında gerçek </a:t>
            </a:r>
            <a:r>
              <a:rPr lang="tr-TR" sz="2400" b="1" dirty="0">
                <a:latin typeface="Arial" panose="020B0604020202020204" pitchFamily="34" charset="0"/>
                <a:cs typeface="Arial" panose="020B0604020202020204" pitchFamily="34" charset="0"/>
              </a:rPr>
              <a:t>veya tüzel kişi yer alamaz.</a:t>
            </a:r>
          </a:p>
          <a:p>
            <a:pPr marL="342900" indent="-342900">
              <a:buFont typeface="Wingdings" panose="05000000000000000000" pitchFamily="2" charset="2"/>
              <a:buChar char="Ø"/>
            </a:pPr>
            <a:endParaRPr lang="tr-TR" sz="2400" dirty="0" smtClean="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16394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etin kutusu"/>
          <p:cNvSpPr txBox="1">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ts val="900"/>
              </a:spcBef>
            </a:pPr>
            <a:r>
              <a:rPr lang="tr-TR" sz="2400" b="1" dirty="0" smtClean="0">
                <a:solidFill>
                  <a:prstClr val="black"/>
                </a:solidFill>
              </a:rPr>
              <a:t>ULUSLARARASI </a:t>
            </a:r>
            <a:r>
              <a:rPr lang="tr-TR" sz="2400" b="1" dirty="0">
                <a:solidFill>
                  <a:prstClr val="black"/>
                </a:solidFill>
              </a:rPr>
              <a:t>KULUÇKA </a:t>
            </a:r>
            <a:r>
              <a:rPr lang="tr-TR" sz="2400" b="1" dirty="0" smtClean="0">
                <a:solidFill>
                  <a:prstClr val="black"/>
                </a:solidFill>
              </a:rPr>
              <a:t>MERKEZİ KURMA PROGRAMI</a:t>
            </a:r>
            <a:endParaRPr lang="tr-TR" sz="2400" b="1" dirty="0">
              <a:solidFill>
                <a:prstClr val="black"/>
              </a:solidFill>
            </a:endParaRPr>
          </a:p>
        </p:txBody>
      </p:sp>
      <p:sp>
        <p:nvSpPr>
          <p:cNvPr id="7" name="Metin kutusu 6"/>
          <p:cNvSpPr txBox="1"/>
          <p:nvPr/>
        </p:nvSpPr>
        <p:spPr>
          <a:xfrm>
            <a:off x="249698" y="1354018"/>
            <a:ext cx="8533246" cy="523220"/>
          </a:xfrm>
          <a:prstGeom prst="rect">
            <a:avLst/>
          </a:prstGeom>
          <a:noFill/>
        </p:spPr>
        <p:txBody>
          <a:bodyPr wrap="square" rtlCol="0">
            <a:spAutoFit/>
          </a:bodyPr>
          <a:lstStyle/>
          <a:p>
            <a:pPr algn="ctr"/>
            <a:r>
              <a:rPr lang="tr-TR" sz="2800" b="1" dirty="0" smtClean="0">
                <a:solidFill>
                  <a:prstClr val="black"/>
                </a:solidFill>
                <a:latin typeface="Arial" panose="020B0604020202020204" pitchFamily="34" charset="0"/>
                <a:cs typeface="Arial" panose="020B0604020202020204" pitchFamily="34" charset="0"/>
              </a:rPr>
              <a:t>İşletici Kuruluşa İlişkin Hususlar</a:t>
            </a:r>
            <a:endParaRPr lang="tr-TR" sz="2400" b="1" dirty="0">
              <a:solidFill>
                <a:prstClr val="black"/>
              </a:solidFill>
              <a:latin typeface="Arial" panose="020B0604020202020204" pitchFamily="34" charset="0"/>
              <a:cs typeface="Arial" panose="020B0604020202020204" pitchFamily="34" charset="0"/>
            </a:endParaRPr>
          </a:p>
        </p:txBody>
      </p:sp>
      <p:sp>
        <p:nvSpPr>
          <p:cNvPr id="2" name="Metin kutusu 1"/>
          <p:cNvSpPr txBox="1"/>
          <p:nvPr/>
        </p:nvSpPr>
        <p:spPr>
          <a:xfrm>
            <a:off x="249698" y="1859857"/>
            <a:ext cx="8714790" cy="4154984"/>
          </a:xfrm>
          <a:prstGeom prst="rect">
            <a:avLst/>
          </a:prstGeom>
          <a:noFill/>
        </p:spPr>
        <p:txBody>
          <a:bodyPr wrap="square" rtlCol="0">
            <a:spAutoFit/>
          </a:bodyPr>
          <a:lstStyle/>
          <a:p>
            <a:r>
              <a:rPr lang="tr-TR" sz="2400" b="1" dirty="0" smtClean="0">
                <a:solidFill>
                  <a:srgbClr val="FF0000"/>
                </a:solidFill>
                <a:latin typeface="Arial" panose="020B0604020202020204" pitchFamily="34" charset="0"/>
                <a:cs typeface="Arial" panose="020B0604020202020204" pitchFamily="34" charset="0"/>
              </a:rPr>
              <a:t>İSTİSNA</a:t>
            </a:r>
          </a:p>
          <a:p>
            <a:pPr marL="342900" indent="-342900">
              <a:buFont typeface="Wingdings" panose="05000000000000000000" pitchFamily="2" charset="2"/>
              <a:buChar char="Ø"/>
            </a:pPr>
            <a:endParaRPr lang="tr-TR" sz="2400" b="1"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tr-TR" sz="2400" dirty="0" smtClean="0">
                <a:latin typeface="Arial" panose="020B0604020202020204" pitchFamily="34" charset="0"/>
                <a:cs typeface="Arial" panose="020B0604020202020204" pitchFamily="34" charset="0"/>
              </a:rPr>
              <a:t>Bu </a:t>
            </a:r>
            <a:r>
              <a:rPr lang="tr-TR" sz="2400" dirty="0">
                <a:latin typeface="Arial" panose="020B0604020202020204" pitchFamily="34" charset="0"/>
                <a:cs typeface="Arial" panose="020B0604020202020204" pitchFamily="34" charset="0"/>
              </a:rPr>
              <a:t>programın yürürlüğe girdiği tarihten önce kurulmuş olan Uluslararası Kuluçka Merkezi kurucularının; “Destek başvurusu ve değerlendirme kriterleri” ile “İşletici kuruluşa ilişkin </a:t>
            </a:r>
            <a:r>
              <a:rPr lang="tr-TR" sz="2400" dirty="0" err="1">
                <a:latin typeface="Arial" panose="020B0604020202020204" pitchFamily="34" charset="0"/>
                <a:cs typeface="Arial" panose="020B0604020202020204" pitchFamily="34" charset="0"/>
              </a:rPr>
              <a:t>hususlar”da</a:t>
            </a:r>
            <a:r>
              <a:rPr lang="tr-TR" sz="2400" dirty="0">
                <a:latin typeface="Arial" panose="020B0604020202020204" pitchFamily="34" charset="0"/>
                <a:cs typeface="Arial" panose="020B0604020202020204" pitchFamily="34" charset="0"/>
              </a:rPr>
              <a:t> yer alan kriterleri sağlaması şartıyla Uluslararası Kuluçka Merkezlerinin </a:t>
            </a:r>
            <a:r>
              <a:rPr lang="tr-TR" sz="2400" b="1" dirty="0">
                <a:latin typeface="Arial" panose="020B0604020202020204" pitchFamily="34" charset="0"/>
                <a:cs typeface="Arial" panose="020B0604020202020204" pitchFamily="34" charset="0"/>
              </a:rPr>
              <a:t>yalnızca </a:t>
            </a:r>
            <a:r>
              <a:rPr lang="tr-TR" sz="2400" b="1" dirty="0" err="1">
                <a:latin typeface="Arial" panose="020B0604020202020204" pitchFamily="34" charset="0"/>
                <a:cs typeface="Arial" panose="020B0604020202020204" pitchFamily="34" charset="0"/>
              </a:rPr>
              <a:t>operasyonel</a:t>
            </a:r>
            <a:r>
              <a:rPr lang="tr-TR" sz="2400" b="1" dirty="0">
                <a:latin typeface="Arial" panose="020B0604020202020204" pitchFamily="34" charset="0"/>
                <a:cs typeface="Arial" panose="020B0604020202020204" pitchFamily="34" charset="0"/>
              </a:rPr>
              <a:t> giderlerine destek verilir</a:t>
            </a:r>
            <a:r>
              <a:rPr lang="tr-TR" sz="2400" dirty="0">
                <a:latin typeface="Arial" panose="020B0604020202020204" pitchFamily="34" charset="0"/>
                <a:cs typeface="Arial" panose="020B0604020202020204" pitchFamily="34" charset="0"/>
              </a:rPr>
              <a:t>. Bu durumda desteklenecek başvurulardan yeni </a:t>
            </a:r>
            <a:r>
              <a:rPr lang="tr-TR" sz="2400" b="1" dirty="0">
                <a:latin typeface="Arial" panose="020B0604020202020204" pitchFamily="34" charset="0"/>
                <a:cs typeface="Arial" panose="020B0604020202020204" pitchFamily="34" charset="0"/>
              </a:rPr>
              <a:t>yurtdışı işletici kuruluş kurma şartı </a:t>
            </a:r>
            <a:r>
              <a:rPr lang="tr-TR" sz="2400" dirty="0">
                <a:latin typeface="Arial" panose="020B0604020202020204" pitchFamily="34" charset="0"/>
                <a:cs typeface="Arial" panose="020B0604020202020204" pitchFamily="34" charset="0"/>
              </a:rPr>
              <a:t>aranmadan mevcut şirket yurtdışı işletici kuruluş için aranan şartlara uygun hale getirilir</a:t>
            </a:r>
            <a:r>
              <a:rPr lang="tr-TR" sz="2400" dirty="0" smtClean="0"/>
              <a:t>.</a:t>
            </a:r>
            <a:endParaRPr lang="tr-TR"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98066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etin kutusu"/>
          <p:cNvSpPr txBox="1">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ts val="900"/>
              </a:spcBef>
            </a:pPr>
            <a:r>
              <a:rPr lang="tr-TR" sz="2400" b="1" dirty="0" smtClean="0">
                <a:solidFill>
                  <a:prstClr val="black"/>
                </a:solidFill>
              </a:rPr>
              <a:t>ULUSLARARASI </a:t>
            </a:r>
            <a:r>
              <a:rPr lang="tr-TR" sz="2400" b="1" dirty="0">
                <a:solidFill>
                  <a:prstClr val="black"/>
                </a:solidFill>
              </a:rPr>
              <a:t>KULUÇKA </a:t>
            </a:r>
            <a:r>
              <a:rPr lang="tr-TR" sz="2400" b="1" dirty="0" smtClean="0">
                <a:solidFill>
                  <a:prstClr val="black"/>
                </a:solidFill>
              </a:rPr>
              <a:t>MERKEZİ KURMA PROGRAMI</a:t>
            </a:r>
            <a:endParaRPr lang="tr-TR" sz="2400" b="1" dirty="0">
              <a:solidFill>
                <a:prstClr val="black"/>
              </a:solidFill>
            </a:endParaRPr>
          </a:p>
        </p:txBody>
      </p:sp>
      <p:sp>
        <p:nvSpPr>
          <p:cNvPr id="7" name="Metin kutusu 6"/>
          <p:cNvSpPr txBox="1"/>
          <p:nvPr/>
        </p:nvSpPr>
        <p:spPr>
          <a:xfrm>
            <a:off x="249698" y="1354018"/>
            <a:ext cx="8533246" cy="523220"/>
          </a:xfrm>
          <a:prstGeom prst="rect">
            <a:avLst/>
          </a:prstGeom>
          <a:noFill/>
        </p:spPr>
        <p:txBody>
          <a:bodyPr wrap="square" rtlCol="0">
            <a:spAutoFit/>
          </a:bodyPr>
          <a:lstStyle/>
          <a:p>
            <a:pPr algn="ctr"/>
            <a:r>
              <a:rPr lang="tr-TR" sz="2800" b="1" dirty="0" smtClean="0">
                <a:solidFill>
                  <a:prstClr val="black"/>
                </a:solidFill>
                <a:latin typeface="Arial" panose="020B0604020202020204" pitchFamily="34" charset="0"/>
                <a:cs typeface="Arial" panose="020B0604020202020204" pitchFamily="34" charset="0"/>
              </a:rPr>
              <a:t>Ödeme</a:t>
            </a:r>
            <a:endParaRPr lang="tr-TR" sz="2400" b="1" dirty="0">
              <a:solidFill>
                <a:prstClr val="black"/>
              </a:solidFill>
              <a:latin typeface="Arial" panose="020B0604020202020204" pitchFamily="34" charset="0"/>
              <a:cs typeface="Arial" panose="020B0604020202020204" pitchFamily="34" charset="0"/>
            </a:endParaRPr>
          </a:p>
        </p:txBody>
      </p:sp>
      <p:sp>
        <p:nvSpPr>
          <p:cNvPr id="2" name="Metin kutusu 1"/>
          <p:cNvSpPr txBox="1"/>
          <p:nvPr/>
        </p:nvSpPr>
        <p:spPr>
          <a:xfrm>
            <a:off x="249698" y="1988840"/>
            <a:ext cx="8714790" cy="3785652"/>
          </a:xfrm>
          <a:prstGeom prst="rect">
            <a:avLst/>
          </a:prstGeom>
          <a:noFill/>
        </p:spPr>
        <p:txBody>
          <a:bodyPr wrap="square" rtlCol="0">
            <a:spAutoFit/>
          </a:bodyPr>
          <a:lstStyle/>
          <a:p>
            <a:pPr marL="342900" indent="-342900" algn="just">
              <a:buFont typeface="Wingdings" panose="05000000000000000000" pitchFamily="2" charset="2"/>
              <a:buChar char="Ø"/>
            </a:pPr>
            <a:r>
              <a:rPr lang="tr-TR" sz="2400" dirty="0">
                <a:latin typeface="Arial" panose="020B0604020202020204" pitchFamily="34" charset="0"/>
                <a:cs typeface="Arial" panose="020B0604020202020204" pitchFamily="34" charset="0"/>
              </a:rPr>
              <a:t>Yurtdışı işletici kuruluşun ortakları arasında yabancı ortakların bulunması halinde destek oranı, Türk Ticaret Kanununa göre kurulmuş olan işletmelerin ortaklık oranına göre belirlenir</a:t>
            </a:r>
            <a:r>
              <a:rPr lang="tr-TR" sz="2400" dirty="0" smtClean="0">
                <a:latin typeface="Arial" panose="020B0604020202020204" pitchFamily="34" charset="0"/>
                <a:cs typeface="Arial" panose="020B0604020202020204" pitchFamily="34" charset="0"/>
              </a:rPr>
              <a:t>.</a:t>
            </a:r>
          </a:p>
          <a:p>
            <a:pPr algn="just"/>
            <a:endParaRPr lang="tr-TR"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tr-TR" sz="2400" dirty="0">
                <a:latin typeface="Arial" panose="020B0604020202020204" pitchFamily="34" charset="0"/>
                <a:cs typeface="Arial" panose="020B0604020202020204" pitchFamily="34" charset="0"/>
              </a:rPr>
              <a:t>Gider </a:t>
            </a:r>
            <a:r>
              <a:rPr lang="tr-TR" sz="2400" dirty="0" smtClean="0">
                <a:latin typeface="Arial" panose="020B0604020202020204" pitchFamily="34" charset="0"/>
                <a:cs typeface="Arial" panose="020B0604020202020204" pitchFamily="34" charset="0"/>
              </a:rPr>
              <a:t>tutarına </a:t>
            </a:r>
            <a:r>
              <a:rPr lang="tr-TR" sz="2400" dirty="0">
                <a:latin typeface="Arial" panose="020B0604020202020204" pitchFamily="34" charset="0"/>
                <a:cs typeface="Arial" panose="020B0604020202020204" pitchFamily="34" charset="0"/>
              </a:rPr>
              <a:t>önce Türk Ticaret Kanununa göre kurulmuş olan işletmelerin ortaklık oranı uygulanır, hesaplanan tutara destek oranı uygulanarak destek miktarı belirlenir</a:t>
            </a:r>
            <a:r>
              <a:rPr lang="tr-TR" sz="2400" dirty="0" smtClean="0">
                <a:latin typeface="Arial" panose="020B0604020202020204" pitchFamily="34" charset="0"/>
                <a:cs typeface="Arial" panose="020B0604020202020204" pitchFamily="34" charset="0"/>
              </a:rPr>
              <a:t>.</a:t>
            </a:r>
          </a:p>
          <a:p>
            <a:endParaRPr lang="tr-TR" sz="2400" dirty="0" smtClean="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19877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etin kutusu"/>
          <p:cNvSpPr txBox="1">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ts val="900"/>
              </a:spcBef>
            </a:pPr>
            <a:r>
              <a:rPr lang="tr-TR" sz="2400" b="1" dirty="0" smtClean="0">
                <a:solidFill>
                  <a:prstClr val="black"/>
                </a:solidFill>
              </a:rPr>
              <a:t>ULUSLARARASI </a:t>
            </a:r>
            <a:r>
              <a:rPr lang="tr-TR" sz="2400" b="1" dirty="0">
                <a:solidFill>
                  <a:prstClr val="black"/>
                </a:solidFill>
              </a:rPr>
              <a:t>KULUÇKA </a:t>
            </a:r>
            <a:r>
              <a:rPr lang="tr-TR" sz="2400" b="1" dirty="0" smtClean="0">
                <a:solidFill>
                  <a:prstClr val="black"/>
                </a:solidFill>
              </a:rPr>
              <a:t>MERKEZİ KURMA PROGRAMI</a:t>
            </a:r>
            <a:endParaRPr lang="tr-TR" sz="2400" b="1" dirty="0">
              <a:solidFill>
                <a:prstClr val="black"/>
              </a:solidFill>
            </a:endParaRPr>
          </a:p>
        </p:txBody>
      </p:sp>
      <p:sp>
        <p:nvSpPr>
          <p:cNvPr id="7" name="Metin kutusu 6"/>
          <p:cNvSpPr txBox="1"/>
          <p:nvPr/>
        </p:nvSpPr>
        <p:spPr>
          <a:xfrm>
            <a:off x="249698" y="1354018"/>
            <a:ext cx="8533246" cy="523220"/>
          </a:xfrm>
          <a:prstGeom prst="rect">
            <a:avLst/>
          </a:prstGeom>
          <a:noFill/>
        </p:spPr>
        <p:txBody>
          <a:bodyPr wrap="square" rtlCol="0">
            <a:spAutoFit/>
          </a:bodyPr>
          <a:lstStyle/>
          <a:p>
            <a:pPr algn="ctr"/>
            <a:r>
              <a:rPr lang="tr-TR" sz="2800" b="1" dirty="0" smtClean="0">
                <a:solidFill>
                  <a:prstClr val="black"/>
                </a:solidFill>
                <a:latin typeface="Arial" panose="020B0604020202020204" pitchFamily="34" charset="0"/>
                <a:cs typeface="Arial" panose="020B0604020202020204" pitchFamily="34" charset="0"/>
              </a:rPr>
              <a:t>Ödeme İle İlgili Örnek Durum-1</a:t>
            </a:r>
            <a:endParaRPr lang="tr-TR" sz="2400" b="1" dirty="0">
              <a:solidFill>
                <a:prstClr val="black"/>
              </a:solidFill>
              <a:latin typeface="Arial" panose="020B0604020202020204" pitchFamily="34" charset="0"/>
              <a:cs typeface="Arial" panose="020B0604020202020204" pitchFamily="34" charset="0"/>
            </a:endParaRPr>
          </a:p>
        </p:txBody>
      </p:sp>
      <p:sp>
        <p:nvSpPr>
          <p:cNvPr id="2" name="Metin kutusu 1"/>
          <p:cNvSpPr txBox="1"/>
          <p:nvPr/>
        </p:nvSpPr>
        <p:spPr>
          <a:xfrm>
            <a:off x="249698" y="1988840"/>
            <a:ext cx="8786798" cy="3970318"/>
          </a:xfrm>
          <a:prstGeom prst="rect">
            <a:avLst/>
          </a:prstGeom>
          <a:noFill/>
        </p:spPr>
        <p:txBody>
          <a:bodyPr wrap="square" rtlCol="0">
            <a:spAutoFit/>
          </a:bodyPr>
          <a:lstStyle/>
          <a:p>
            <a:pPr algn="just"/>
            <a:r>
              <a:rPr lang="tr-TR" sz="2800" dirty="0" smtClean="0">
                <a:latin typeface="Arial" panose="020B0604020202020204" pitchFamily="34" charset="0"/>
                <a:cs typeface="Arial" panose="020B0604020202020204" pitchFamily="34" charset="0"/>
              </a:rPr>
              <a:t>Yurt Dışında kurulmuş olan A işletmesinin ortaklık yapısı;</a:t>
            </a:r>
          </a:p>
          <a:p>
            <a:pPr algn="just"/>
            <a:endParaRPr lang="tr-TR" sz="2800" dirty="0">
              <a:latin typeface="Arial" panose="020B0604020202020204" pitchFamily="34" charset="0"/>
              <a:cs typeface="Arial" panose="020B0604020202020204" pitchFamily="34" charset="0"/>
            </a:endParaRPr>
          </a:p>
          <a:p>
            <a:pPr algn="just"/>
            <a:r>
              <a:rPr lang="tr-TR" sz="2800" dirty="0" smtClean="0">
                <a:latin typeface="Arial" panose="020B0604020202020204" pitchFamily="34" charset="0"/>
                <a:cs typeface="Arial" panose="020B0604020202020204" pitchFamily="34" charset="0"/>
              </a:rPr>
              <a:t>%51 Yurt İçinde kurulmuş işletme</a:t>
            </a:r>
          </a:p>
          <a:p>
            <a:pPr algn="just"/>
            <a:r>
              <a:rPr lang="tr-TR" sz="2800" dirty="0" smtClean="0">
                <a:latin typeface="Arial" panose="020B0604020202020204" pitchFamily="34" charset="0"/>
                <a:cs typeface="Arial" panose="020B0604020202020204" pitchFamily="34" charset="0"/>
              </a:rPr>
              <a:t>%49 Yabancı işletme</a:t>
            </a:r>
          </a:p>
          <a:p>
            <a:pPr algn="just"/>
            <a:endParaRPr lang="tr-TR" sz="2800" dirty="0" smtClean="0">
              <a:latin typeface="Arial" panose="020B0604020202020204" pitchFamily="34" charset="0"/>
              <a:cs typeface="Arial" panose="020B0604020202020204" pitchFamily="34" charset="0"/>
            </a:endParaRPr>
          </a:p>
          <a:p>
            <a:pPr algn="just"/>
            <a:r>
              <a:rPr lang="tr-TR" sz="2800" dirty="0" smtClean="0">
                <a:latin typeface="Arial" panose="020B0604020202020204" pitchFamily="34" charset="0"/>
                <a:cs typeface="Arial" panose="020B0604020202020204" pitchFamily="34" charset="0"/>
              </a:rPr>
              <a:t>Destek Tutarı: Gider Tutarı x %51 x %80</a:t>
            </a:r>
          </a:p>
          <a:p>
            <a:pPr algn="just"/>
            <a:r>
              <a:rPr lang="tr-TR" sz="2800" dirty="0" smtClean="0">
                <a:latin typeface="Arial" panose="020B0604020202020204" pitchFamily="34" charset="0"/>
                <a:cs typeface="Arial" panose="020B0604020202020204" pitchFamily="34" charset="0"/>
              </a:rPr>
              <a:t>Destek Tutarı: 1000 $ x %51 x %80</a:t>
            </a:r>
          </a:p>
          <a:p>
            <a:pPr algn="just"/>
            <a:r>
              <a:rPr lang="tr-TR" sz="2800" b="1" dirty="0" smtClean="0">
                <a:latin typeface="Arial" panose="020B0604020202020204" pitchFamily="34" charset="0"/>
                <a:cs typeface="Arial" panose="020B0604020202020204" pitchFamily="34" charset="0"/>
              </a:rPr>
              <a:t>Destek Tutarı: 408 $</a:t>
            </a:r>
          </a:p>
        </p:txBody>
      </p:sp>
    </p:spTree>
    <p:extLst>
      <p:ext uri="{BB962C8B-B14F-4D97-AF65-F5344CB8AC3E}">
        <p14:creationId xmlns:p14="http://schemas.microsoft.com/office/powerpoint/2010/main" val="2118605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etin kutusu"/>
          <p:cNvSpPr txBox="1">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ts val="900"/>
              </a:spcBef>
            </a:pPr>
            <a:r>
              <a:rPr lang="tr-TR" sz="2400" b="1" dirty="0" smtClean="0">
                <a:solidFill>
                  <a:prstClr val="black"/>
                </a:solidFill>
              </a:rPr>
              <a:t>ULUSLARARASI </a:t>
            </a:r>
            <a:r>
              <a:rPr lang="tr-TR" sz="2400" b="1" dirty="0">
                <a:solidFill>
                  <a:prstClr val="black"/>
                </a:solidFill>
              </a:rPr>
              <a:t>KULUÇKA </a:t>
            </a:r>
            <a:r>
              <a:rPr lang="tr-TR" sz="2400" b="1" dirty="0" smtClean="0">
                <a:solidFill>
                  <a:prstClr val="black"/>
                </a:solidFill>
              </a:rPr>
              <a:t>MERKEZİ KURMA PROGRAMI</a:t>
            </a:r>
            <a:endParaRPr lang="tr-TR" sz="2400" b="1" dirty="0">
              <a:solidFill>
                <a:prstClr val="black"/>
              </a:solidFill>
            </a:endParaRPr>
          </a:p>
        </p:txBody>
      </p:sp>
      <p:sp>
        <p:nvSpPr>
          <p:cNvPr id="7" name="Metin kutusu 6"/>
          <p:cNvSpPr txBox="1"/>
          <p:nvPr/>
        </p:nvSpPr>
        <p:spPr>
          <a:xfrm>
            <a:off x="249698" y="1354018"/>
            <a:ext cx="8533246" cy="523220"/>
          </a:xfrm>
          <a:prstGeom prst="rect">
            <a:avLst/>
          </a:prstGeom>
          <a:noFill/>
        </p:spPr>
        <p:txBody>
          <a:bodyPr wrap="square" rtlCol="0">
            <a:spAutoFit/>
          </a:bodyPr>
          <a:lstStyle/>
          <a:p>
            <a:pPr algn="ctr"/>
            <a:r>
              <a:rPr lang="tr-TR" sz="2800" b="1" dirty="0" smtClean="0">
                <a:solidFill>
                  <a:prstClr val="black"/>
                </a:solidFill>
                <a:latin typeface="Arial" panose="020B0604020202020204" pitchFamily="34" charset="0"/>
                <a:cs typeface="Arial" panose="020B0604020202020204" pitchFamily="34" charset="0"/>
              </a:rPr>
              <a:t>Ödeme İle İlgili Örnek Durum-2</a:t>
            </a:r>
            <a:endParaRPr lang="tr-TR" sz="2400" b="1" dirty="0">
              <a:solidFill>
                <a:prstClr val="black"/>
              </a:solidFill>
              <a:latin typeface="Arial" panose="020B0604020202020204" pitchFamily="34" charset="0"/>
              <a:cs typeface="Arial" panose="020B0604020202020204" pitchFamily="34" charset="0"/>
            </a:endParaRPr>
          </a:p>
        </p:txBody>
      </p:sp>
      <p:sp>
        <p:nvSpPr>
          <p:cNvPr id="2" name="Metin kutusu 1"/>
          <p:cNvSpPr txBox="1"/>
          <p:nvPr/>
        </p:nvSpPr>
        <p:spPr>
          <a:xfrm>
            <a:off x="249698" y="1988840"/>
            <a:ext cx="8786798" cy="3539430"/>
          </a:xfrm>
          <a:prstGeom prst="rect">
            <a:avLst/>
          </a:prstGeom>
          <a:noFill/>
        </p:spPr>
        <p:txBody>
          <a:bodyPr wrap="square" rtlCol="0">
            <a:spAutoFit/>
          </a:bodyPr>
          <a:lstStyle/>
          <a:p>
            <a:pPr algn="just"/>
            <a:r>
              <a:rPr lang="tr-TR" sz="2800" dirty="0" smtClean="0">
                <a:latin typeface="Arial" panose="020B0604020202020204" pitchFamily="34" charset="0"/>
                <a:cs typeface="Arial" panose="020B0604020202020204" pitchFamily="34" charset="0"/>
              </a:rPr>
              <a:t>Yurt Dışında kurulmuş olan A işletmesinin ortaklık yapısı;</a:t>
            </a:r>
          </a:p>
          <a:p>
            <a:pPr algn="just"/>
            <a:endParaRPr lang="tr-TR" sz="2800" dirty="0">
              <a:latin typeface="Arial" panose="020B0604020202020204" pitchFamily="34" charset="0"/>
              <a:cs typeface="Arial" panose="020B0604020202020204" pitchFamily="34" charset="0"/>
            </a:endParaRPr>
          </a:p>
          <a:p>
            <a:pPr algn="just"/>
            <a:r>
              <a:rPr lang="tr-TR" sz="2800" dirty="0" smtClean="0">
                <a:latin typeface="Arial" panose="020B0604020202020204" pitchFamily="34" charset="0"/>
                <a:cs typeface="Arial" panose="020B0604020202020204" pitchFamily="34" charset="0"/>
              </a:rPr>
              <a:t>%100 Yurt İçinde kurulmuş işletme</a:t>
            </a:r>
          </a:p>
          <a:p>
            <a:pPr algn="just"/>
            <a:endParaRPr lang="tr-TR" sz="2800" dirty="0" smtClean="0">
              <a:latin typeface="Arial" panose="020B0604020202020204" pitchFamily="34" charset="0"/>
              <a:cs typeface="Arial" panose="020B0604020202020204" pitchFamily="34" charset="0"/>
            </a:endParaRPr>
          </a:p>
          <a:p>
            <a:pPr algn="just"/>
            <a:r>
              <a:rPr lang="tr-TR" sz="2800" dirty="0" smtClean="0">
                <a:latin typeface="Arial" panose="020B0604020202020204" pitchFamily="34" charset="0"/>
                <a:cs typeface="Arial" panose="020B0604020202020204" pitchFamily="34" charset="0"/>
              </a:rPr>
              <a:t>Destek Tutarı: Gider Tutarı x %100 x %80</a:t>
            </a:r>
          </a:p>
          <a:p>
            <a:pPr algn="just"/>
            <a:r>
              <a:rPr lang="tr-TR" sz="2800" dirty="0" smtClean="0">
                <a:latin typeface="Arial" panose="020B0604020202020204" pitchFamily="34" charset="0"/>
                <a:cs typeface="Arial" panose="020B0604020202020204" pitchFamily="34" charset="0"/>
              </a:rPr>
              <a:t>Destek Tutarı: 1000 $ x %100 x %80</a:t>
            </a:r>
          </a:p>
          <a:p>
            <a:pPr algn="just"/>
            <a:r>
              <a:rPr lang="tr-TR" sz="2800" b="1" dirty="0" smtClean="0">
                <a:latin typeface="Arial" panose="020B0604020202020204" pitchFamily="34" charset="0"/>
                <a:cs typeface="Arial" panose="020B0604020202020204" pitchFamily="34" charset="0"/>
              </a:rPr>
              <a:t>Destek Tutarı: 800 $</a:t>
            </a:r>
          </a:p>
        </p:txBody>
      </p:sp>
    </p:spTree>
    <p:extLst>
      <p:ext uri="{BB962C8B-B14F-4D97-AF65-F5344CB8AC3E}">
        <p14:creationId xmlns:p14="http://schemas.microsoft.com/office/powerpoint/2010/main" val="17182170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etin kutusu"/>
          <p:cNvSpPr txBox="1">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ts val="900"/>
              </a:spcBef>
            </a:pPr>
            <a:r>
              <a:rPr lang="tr-TR" sz="2400" b="1" dirty="0" smtClean="0">
                <a:solidFill>
                  <a:prstClr val="black"/>
                </a:solidFill>
              </a:rPr>
              <a:t>ULUSLARARASI </a:t>
            </a:r>
            <a:r>
              <a:rPr lang="tr-TR" sz="2400" b="1" dirty="0">
                <a:solidFill>
                  <a:prstClr val="black"/>
                </a:solidFill>
              </a:rPr>
              <a:t>KULUÇKA </a:t>
            </a:r>
            <a:r>
              <a:rPr lang="tr-TR" sz="2400" b="1" dirty="0" smtClean="0">
                <a:solidFill>
                  <a:prstClr val="black"/>
                </a:solidFill>
              </a:rPr>
              <a:t>MERKEZİ KURMA PROGRAMI</a:t>
            </a:r>
            <a:endParaRPr lang="tr-TR" sz="2400" b="1" dirty="0">
              <a:solidFill>
                <a:prstClr val="black"/>
              </a:solidFill>
            </a:endParaRPr>
          </a:p>
        </p:txBody>
      </p:sp>
      <p:sp>
        <p:nvSpPr>
          <p:cNvPr id="7" name="Metin kutusu 6"/>
          <p:cNvSpPr txBox="1"/>
          <p:nvPr/>
        </p:nvSpPr>
        <p:spPr>
          <a:xfrm>
            <a:off x="249697" y="1249596"/>
            <a:ext cx="8533246" cy="523220"/>
          </a:xfrm>
          <a:prstGeom prst="rect">
            <a:avLst/>
          </a:prstGeom>
          <a:noFill/>
        </p:spPr>
        <p:txBody>
          <a:bodyPr wrap="square" rtlCol="0">
            <a:spAutoFit/>
          </a:bodyPr>
          <a:lstStyle/>
          <a:p>
            <a:pPr algn="ctr"/>
            <a:r>
              <a:rPr lang="tr-TR" sz="2800" b="1" dirty="0" smtClean="0">
                <a:solidFill>
                  <a:prstClr val="black"/>
                </a:solidFill>
                <a:latin typeface="Arial" panose="020B0604020202020204" pitchFamily="34" charset="0"/>
                <a:cs typeface="Arial" panose="020B0604020202020204" pitchFamily="34" charset="0"/>
              </a:rPr>
              <a:t>Ödeme</a:t>
            </a:r>
            <a:endParaRPr lang="tr-TR" sz="2400" b="1" dirty="0">
              <a:solidFill>
                <a:prstClr val="black"/>
              </a:solidFill>
              <a:latin typeface="Arial" panose="020B0604020202020204" pitchFamily="34" charset="0"/>
              <a:cs typeface="Arial" panose="020B0604020202020204" pitchFamily="34" charset="0"/>
            </a:endParaRPr>
          </a:p>
        </p:txBody>
      </p:sp>
      <p:sp>
        <p:nvSpPr>
          <p:cNvPr id="2" name="Metin kutusu 1"/>
          <p:cNvSpPr txBox="1"/>
          <p:nvPr/>
        </p:nvSpPr>
        <p:spPr>
          <a:xfrm>
            <a:off x="58773" y="1772816"/>
            <a:ext cx="8915095" cy="4893647"/>
          </a:xfrm>
          <a:prstGeom prst="rect">
            <a:avLst/>
          </a:prstGeom>
          <a:noFill/>
        </p:spPr>
        <p:txBody>
          <a:bodyPr wrap="square" rtlCol="0">
            <a:spAutoFit/>
          </a:bodyPr>
          <a:lstStyle/>
          <a:p>
            <a:pPr marL="342900" indent="-342900" algn="just">
              <a:buFont typeface="Wingdings" panose="05000000000000000000" pitchFamily="2" charset="2"/>
              <a:buChar char="Ø"/>
            </a:pPr>
            <a:r>
              <a:rPr lang="tr-TR" sz="2400" b="1" dirty="0">
                <a:latin typeface="Arial" panose="020B0604020202020204" pitchFamily="34" charset="0"/>
                <a:cs typeface="Arial" panose="020B0604020202020204" pitchFamily="34" charset="0"/>
              </a:rPr>
              <a:t>Yurtiçi işletici kuruluş</a:t>
            </a:r>
            <a:r>
              <a:rPr lang="tr-TR" sz="2400" dirty="0">
                <a:latin typeface="Arial" panose="020B0604020202020204" pitchFamily="34" charset="0"/>
                <a:cs typeface="Arial" panose="020B0604020202020204" pitchFamily="34" charset="0"/>
              </a:rPr>
              <a:t>, </a:t>
            </a:r>
            <a:r>
              <a:rPr lang="tr-TR" sz="2400" b="1" u="sng" dirty="0">
                <a:latin typeface="Arial" panose="020B0604020202020204" pitchFamily="34" charset="0"/>
                <a:cs typeface="Arial" panose="020B0604020202020204" pitchFamily="34" charset="0"/>
              </a:rPr>
              <a:t>4 </a:t>
            </a:r>
            <a:r>
              <a:rPr lang="tr-TR" sz="2400" b="1" u="sng" dirty="0" smtClean="0">
                <a:latin typeface="Arial" panose="020B0604020202020204" pitchFamily="34" charset="0"/>
                <a:cs typeface="Arial" panose="020B0604020202020204" pitchFamily="34" charset="0"/>
              </a:rPr>
              <a:t>aylık </a:t>
            </a:r>
            <a:r>
              <a:rPr lang="tr-TR" sz="2400" dirty="0">
                <a:latin typeface="Arial" panose="020B0604020202020204" pitchFamily="34" charset="0"/>
                <a:cs typeface="Arial" panose="020B0604020202020204" pitchFamily="34" charset="0"/>
              </a:rPr>
              <a:t>dönemler halinde </a:t>
            </a:r>
            <a:r>
              <a:rPr lang="tr-TR" sz="2400" dirty="0" smtClean="0">
                <a:latin typeface="Arial" panose="020B0604020202020204" pitchFamily="34" charset="0"/>
                <a:cs typeface="Arial" panose="020B0604020202020204" pitchFamily="34" charset="0"/>
              </a:rPr>
              <a:t>Ara </a:t>
            </a:r>
            <a:r>
              <a:rPr lang="tr-TR" sz="2400" dirty="0">
                <a:latin typeface="Arial" panose="020B0604020202020204" pitchFamily="34" charset="0"/>
                <a:cs typeface="Arial" panose="020B0604020202020204" pitchFamily="34" charset="0"/>
              </a:rPr>
              <a:t>Faaliyet Raporu ile eklerini ara faaliyet döneminin sona ermesinden itibaren 30 </a:t>
            </a:r>
            <a:r>
              <a:rPr lang="tr-TR" sz="2400" dirty="0" smtClean="0">
                <a:latin typeface="Arial" panose="020B0604020202020204" pitchFamily="34" charset="0"/>
                <a:cs typeface="Arial" panose="020B0604020202020204" pitchFamily="34" charset="0"/>
              </a:rPr>
              <a:t>gün </a:t>
            </a:r>
            <a:r>
              <a:rPr lang="tr-TR" sz="2400" dirty="0">
                <a:latin typeface="Arial" panose="020B0604020202020204" pitchFamily="34" charset="0"/>
                <a:cs typeface="Arial" panose="020B0604020202020204" pitchFamily="34" charset="0"/>
              </a:rPr>
              <a:t>içinde ilgili </a:t>
            </a:r>
            <a:r>
              <a:rPr lang="tr-TR" sz="2400" dirty="0" smtClean="0">
                <a:latin typeface="Arial" panose="020B0604020202020204" pitchFamily="34" charset="0"/>
                <a:cs typeface="Arial" panose="020B0604020202020204" pitchFamily="34" charset="0"/>
              </a:rPr>
              <a:t>KOSGEB Müdürlüğüne verir</a:t>
            </a:r>
            <a:r>
              <a:rPr lang="tr-TR" sz="2400" dirty="0">
                <a:latin typeface="Arial" panose="020B0604020202020204" pitchFamily="34" charset="0"/>
                <a:cs typeface="Arial" panose="020B0604020202020204" pitchFamily="34" charset="0"/>
              </a:rPr>
              <a:t>. Süresi içinde verilmeyen ara faaliyet raporları, takip eden izleme dönemine ait ara faaliyet raporu ile birlikte teslim edilir ve uygun bulunan giderler için destek </a:t>
            </a:r>
            <a:r>
              <a:rPr lang="tr-TR" sz="2400" dirty="0" smtClean="0">
                <a:latin typeface="Arial" panose="020B0604020202020204" pitchFamily="34" charset="0"/>
                <a:cs typeface="Arial" panose="020B0604020202020204" pitchFamily="34" charset="0"/>
              </a:rPr>
              <a:t>ödemeleri </a:t>
            </a:r>
            <a:r>
              <a:rPr lang="tr-TR" sz="2400" b="1" dirty="0" smtClean="0">
                <a:latin typeface="Arial" panose="020B0604020202020204" pitchFamily="34" charset="0"/>
                <a:cs typeface="Arial" panose="020B0604020202020204" pitchFamily="34" charset="0"/>
              </a:rPr>
              <a:t>yurtiçi işletici kuruluş hesabına</a:t>
            </a:r>
            <a:r>
              <a:rPr lang="tr-TR" sz="2400" dirty="0" smtClean="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yapılır</a:t>
            </a:r>
            <a:r>
              <a:rPr lang="tr-TR" sz="2400" dirty="0" smtClean="0">
                <a:latin typeface="Arial" panose="020B0604020202020204" pitchFamily="34" charset="0"/>
                <a:cs typeface="Arial" panose="020B0604020202020204" pitchFamily="34" charset="0"/>
              </a:rPr>
              <a:t>.</a:t>
            </a:r>
          </a:p>
          <a:p>
            <a:pPr algn="just"/>
            <a:endParaRPr lang="tr-TR" sz="24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tr-TR" sz="2400" dirty="0" smtClean="0">
                <a:latin typeface="Arial" panose="020B0604020202020204" pitchFamily="34" charset="0"/>
                <a:cs typeface="Arial" panose="020B0604020202020204" pitchFamily="34" charset="0"/>
              </a:rPr>
              <a:t> Ara </a:t>
            </a:r>
            <a:r>
              <a:rPr lang="tr-TR" sz="2400" dirty="0">
                <a:latin typeface="Arial" panose="020B0604020202020204" pitchFamily="34" charset="0"/>
                <a:cs typeface="Arial" panose="020B0604020202020204" pitchFamily="34" charset="0"/>
              </a:rPr>
              <a:t>Faaliyet Raporu ve ekinde verilen ilgili faaliyet dönemi içinde </a:t>
            </a:r>
            <a:r>
              <a:rPr lang="tr-TR" sz="2400" b="1" dirty="0">
                <a:latin typeface="Arial" panose="020B0604020202020204" pitchFamily="34" charset="0"/>
                <a:cs typeface="Arial" panose="020B0604020202020204" pitchFamily="34" charset="0"/>
              </a:rPr>
              <a:t>yurtdışı işletici kuruluş tarafından yapılmış harcamalara</a:t>
            </a:r>
            <a:r>
              <a:rPr lang="tr-TR" sz="2400" dirty="0">
                <a:latin typeface="Arial" panose="020B0604020202020204" pitchFamily="34" charset="0"/>
                <a:cs typeface="Arial" panose="020B0604020202020204" pitchFamily="34" charset="0"/>
              </a:rPr>
              <a:t> ilişkin ödeme belgeleri ilgili </a:t>
            </a:r>
            <a:r>
              <a:rPr lang="tr-TR" sz="2400" dirty="0" smtClean="0">
                <a:latin typeface="Arial" panose="020B0604020202020204" pitchFamily="34" charset="0"/>
                <a:cs typeface="Arial" panose="020B0604020202020204" pitchFamily="34" charset="0"/>
              </a:rPr>
              <a:t>KOSGEB Müdürlüğü tarafından değerlendirilir. </a:t>
            </a:r>
          </a:p>
          <a:p>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31804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etin kutusu"/>
          <p:cNvSpPr txBox="1">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ts val="900"/>
              </a:spcBef>
            </a:pPr>
            <a:r>
              <a:rPr lang="tr-TR" sz="2400" b="1" dirty="0" smtClean="0">
                <a:solidFill>
                  <a:prstClr val="black"/>
                </a:solidFill>
              </a:rPr>
              <a:t>ULUSLARARASI </a:t>
            </a:r>
            <a:r>
              <a:rPr lang="tr-TR" sz="2400" b="1" dirty="0">
                <a:solidFill>
                  <a:prstClr val="black"/>
                </a:solidFill>
              </a:rPr>
              <a:t>KULUÇKA </a:t>
            </a:r>
            <a:r>
              <a:rPr lang="tr-TR" sz="2400" b="1" dirty="0" smtClean="0">
                <a:solidFill>
                  <a:prstClr val="black"/>
                </a:solidFill>
              </a:rPr>
              <a:t>MERKEZİ KURMA PROGRAMI</a:t>
            </a:r>
            <a:endParaRPr lang="tr-TR" sz="2400" b="1" dirty="0">
              <a:solidFill>
                <a:prstClr val="black"/>
              </a:solidFill>
            </a:endParaRPr>
          </a:p>
        </p:txBody>
      </p:sp>
      <p:sp>
        <p:nvSpPr>
          <p:cNvPr id="7" name="Metin kutusu 6"/>
          <p:cNvSpPr txBox="1"/>
          <p:nvPr/>
        </p:nvSpPr>
        <p:spPr>
          <a:xfrm>
            <a:off x="249697" y="1249596"/>
            <a:ext cx="8533246" cy="523220"/>
          </a:xfrm>
          <a:prstGeom prst="rect">
            <a:avLst/>
          </a:prstGeom>
          <a:noFill/>
        </p:spPr>
        <p:txBody>
          <a:bodyPr wrap="square" rtlCol="0">
            <a:spAutoFit/>
          </a:bodyPr>
          <a:lstStyle/>
          <a:p>
            <a:pPr algn="ctr"/>
            <a:r>
              <a:rPr lang="tr-TR" sz="2800" b="1" dirty="0" smtClean="0">
                <a:solidFill>
                  <a:prstClr val="black"/>
                </a:solidFill>
                <a:latin typeface="Arial" panose="020B0604020202020204" pitchFamily="34" charset="0"/>
                <a:cs typeface="Arial" panose="020B0604020202020204" pitchFamily="34" charset="0"/>
              </a:rPr>
              <a:t>İzleme</a:t>
            </a:r>
            <a:endParaRPr lang="tr-TR" sz="2400" b="1" dirty="0">
              <a:solidFill>
                <a:prstClr val="black"/>
              </a:solidFill>
              <a:latin typeface="Arial" panose="020B0604020202020204" pitchFamily="34" charset="0"/>
              <a:cs typeface="Arial" panose="020B0604020202020204" pitchFamily="34" charset="0"/>
            </a:endParaRPr>
          </a:p>
        </p:txBody>
      </p:sp>
      <p:sp>
        <p:nvSpPr>
          <p:cNvPr id="2" name="Metin kutusu 1"/>
          <p:cNvSpPr txBox="1"/>
          <p:nvPr/>
        </p:nvSpPr>
        <p:spPr>
          <a:xfrm>
            <a:off x="23116" y="2060848"/>
            <a:ext cx="8915095" cy="3785652"/>
          </a:xfrm>
          <a:prstGeom prst="rect">
            <a:avLst/>
          </a:prstGeom>
          <a:noFill/>
        </p:spPr>
        <p:txBody>
          <a:bodyPr wrap="square" rtlCol="0">
            <a:spAutoFit/>
          </a:bodyPr>
          <a:lstStyle/>
          <a:p>
            <a:pPr marL="342900" indent="-342900" algn="just">
              <a:buFont typeface="Wingdings" panose="05000000000000000000" pitchFamily="2" charset="2"/>
              <a:buChar char="Ø"/>
            </a:pPr>
            <a:r>
              <a:rPr lang="tr-TR" sz="2400" dirty="0">
                <a:latin typeface="Arial" panose="020B0604020202020204" pitchFamily="34" charset="0"/>
                <a:cs typeface="Arial" panose="020B0604020202020204" pitchFamily="34" charset="0"/>
              </a:rPr>
              <a:t>Destek süresince </a:t>
            </a:r>
            <a:r>
              <a:rPr lang="tr-TR" sz="2400" dirty="0" smtClean="0">
                <a:latin typeface="Arial" panose="020B0604020202020204" pitchFamily="34" charset="0"/>
                <a:cs typeface="Arial" panose="020B0604020202020204" pitchFamily="34" charset="0"/>
              </a:rPr>
              <a:t>KOSGEB Müdürlüğü tarafından </a:t>
            </a:r>
            <a:r>
              <a:rPr lang="tr-TR" sz="2400" dirty="0">
                <a:latin typeface="Arial" panose="020B0604020202020204" pitchFamily="34" charset="0"/>
                <a:cs typeface="Arial" panose="020B0604020202020204" pitchFamily="34" charset="0"/>
              </a:rPr>
              <a:t>Uluslararası Kuluçka Merkezi </a:t>
            </a:r>
            <a:r>
              <a:rPr lang="tr-TR" sz="2400" b="1" dirty="0">
                <a:latin typeface="Arial" panose="020B0604020202020204" pitchFamily="34" charset="0"/>
                <a:cs typeface="Arial" panose="020B0604020202020204" pitchFamily="34" charset="0"/>
              </a:rPr>
              <a:t>yılda 1 </a:t>
            </a:r>
            <a:r>
              <a:rPr lang="tr-TR" sz="2400" b="1" dirty="0" smtClean="0">
                <a:latin typeface="Arial" panose="020B0604020202020204" pitchFamily="34" charset="0"/>
                <a:cs typeface="Arial" panose="020B0604020202020204" pitchFamily="34" charset="0"/>
              </a:rPr>
              <a:t>kere</a:t>
            </a:r>
            <a:r>
              <a:rPr lang="tr-TR" sz="2400" dirty="0" smtClean="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yerinde ziyaret edilir ve </a:t>
            </a:r>
            <a:r>
              <a:rPr lang="tr-TR" sz="2400" dirty="0" smtClean="0">
                <a:latin typeface="Arial" panose="020B0604020202020204" pitchFamily="34" charset="0"/>
                <a:cs typeface="Arial" panose="020B0604020202020204" pitchFamily="34" charset="0"/>
              </a:rPr>
              <a:t>İzleme </a:t>
            </a:r>
            <a:r>
              <a:rPr lang="tr-TR" sz="2400" dirty="0">
                <a:latin typeface="Arial" panose="020B0604020202020204" pitchFamily="34" charset="0"/>
                <a:cs typeface="Arial" panose="020B0604020202020204" pitchFamily="34" charset="0"/>
              </a:rPr>
              <a:t>Formu düzenlenir. </a:t>
            </a:r>
            <a:endParaRPr lang="tr-TR" sz="2400" dirty="0" smtClean="0">
              <a:latin typeface="Arial" panose="020B0604020202020204" pitchFamily="34" charset="0"/>
              <a:cs typeface="Arial" panose="020B0604020202020204" pitchFamily="34" charset="0"/>
            </a:endParaRPr>
          </a:p>
          <a:p>
            <a:pPr algn="just"/>
            <a:endParaRPr lang="tr-TR" sz="24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tr-TR" sz="2400" dirty="0" smtClean="0">
                <a:latin typeface="Arial" panose="020B0604020202020204" pitchFamily="34" charset="0"/>
                <a:cs typeface="Arial" panose="020B0604020202020204" pitchFamily="34" charset="0"/>
              </a:rPr>
              <a:t>KOSGEB Müdürlüğü tarafından </a:t>
            </a:r>
            <a:r>
              <a:rPr lang="tr-TR" sz="2400" dirty="0">
                <a:latin typeface="Arial" panose="020B0604020202020204" pitchFamily="34" charset="0"/>
                <a:cs typeface="Arial" panose="020B0604020202020204" pitchFamily="34" charset="0"/>
              </a:rPr>
              <a:t>izleme sonuçları ilgili Başkanlık birimine bildirilir. İzleme sonucunda olumsuz durumların tespit edilmesi halinde, ilgili Başkanlık birimi durumu değerlendirir ve gerekli görmesi halinde konuyu Kurul değerlendirmesine sunar. Kurul tarafından desteğin devamına veya sonlandırılmasına karar verilebilir.</a:t>
            </a:r>
          </a:p>
        </p:txBody>
      </p:sp>
    </p:spTree>
    <p:extLst>
      <p:ext uri="{BB962C8B-B14F-4D97-AF65-F5344CB8AC3E}">
        <p14:creationId xmlns:p14="http://schemas.microsoft.com/office/powerpoint/2010/main" val="27278646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1 Başlık"/>
          <p:cNvSpPr>
            <a:spLocks noGrp="1"/>
          </p:cNvSpPr>
          <p:nvPr>
            <p:ph type="ctrTitle"/>
          </p:nvPr>
        </p:nvSpPr>
        <p:spPr>
          <a:xfrm>
            <a:off x="685800" y="2129790"/>
            <a:ext cx="7772400" cy="1470660"/>
          </a:xfrm>
        </p:spPr>
        <p:txBody>
          <a:bodyPr/>
          <a:lstStyle/>
          <a:p>
            <a:pPr eaLnBrk="1" hangingPunct="1"/>
            <a:r>
              <a:rPr lang="tr-TR" dirty="0" smtClean="0"/>
              <a:t> </a:t>
            </a:r>
          </a:p>
        </p:txBody>
      </p:sp>
      <p:sp>
        <p:nvSpPr>
          <p:cNvPr id="3076" name="6 Metin kutusu"/>
          <p:cNvSpPr txBox="1">
            <a:spLocks noChangeArrowheads="1"/>
          </p:cNvSpPr>
          <p:nvPr/>
        </p:nvSpPr>
        <p:spPr bwMode="auto">
          <a:xfrm>
            <a:off x="323528" y="2132856"/>
            <a:ext cx="85931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tr-TR" sz="4800" b="1" dirty="0" smtClean="0">
                <a:solidFill>
                  <a:prstClr val="black"/>
                </a:solidFill>
              </a:rPr>
              <a:t>TEŞEKKÜRLER</a:t>
            </a:r>
            <a:endParaRPr lang="tr-TR" sz="4800" b="1" dirty="0">
              <a:solidFill>
                <a:prstClr val="black"/>
              </a:solidFill>
            </a:endParaRPr>
          </a:p>
        </p:txBody>
      </p:sp>
    </p:spTree>
    <p:extLst>
      <p:ext uri="{BB962C8B-B14F-4D97-AF65-F5344CB8AC3E}">
        <p14:creationId xmlns:p14="http://schemas.microsoft.com/office/powerpoint/2010/main" val="3752749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etin kutusu"/>
          <p:cNvSpPr txBox="1">
            <a:spLocks noChangeArrowheads="1"/>
          </p:cNvSpPr>
          <p:nvPr/>
        </p:nvSpPr>
        <p:spPr bwMode="auto">
          <a:xfrm>
            <a:off x="1259632" y="188640"/>
            <a:ext cx="752513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ts val="900"/>
              </a:spcBef>
            </a:pPr>
            <a:r>
              <a:rPr lang="tr-TR" sz="2800" b="1" dirty="0" smtClean="0">
                <a:solidFill>
                  <a:prstClr val="black"/>
                </a:solidFill>
              </a:rPr>
              <a:t>ULUSLARARASI </a:t>
            </a:r>
            <a:r>
              <a:rPr lang="tr-TR" sz="2800" b="1" dirty="0">
                <a:solidFill>
                  <a:prstClr val="black"/>
                </a:solidFill>
              </a:rPr>
              <a:t>KULUÇKA MERKEZİ </a:t>
            </a:r>
            <a:r>
              <a:rPr lang="tr-TR" sz="2800" b="1" dirty="0" smtClean="0">
                <a:solidFill>
                  <a:prstClr val="black"/>
                </a:solidFill>
              </a:rPr>
              <a:t>VE HIZLANDIRICI DESTEK PROGRAMI</a:t>
            </a:r>
            <a:endParaRPr lang="tr-TR" sz="3200" b="1" dirty="0">
              <a:solidFill>
                <a:prstClr val="black"/>
              </a:solidFill>
            </a:endParaRPr>
          </a:p>
        </p:txBody>
      </p:sp>
      <p:sp>
        <p:nvSpPr>
          <p:cNvPr id="4" name="Rectangle 2"/>
          <p:cNvSpPr>
            <a:spLocks noChangeArrowheads="1"/>
          </p:cNvSpPr>
          <p:nvPr/>
        </p:nvSpPr>
        <p:spPr bwMode="auto">
          <a:xfrm>
            <a:off x="59632" y="1127068"/>
            <a:ext cx="9015952"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lvl="1" algn="ctr">
              <a:lnSpc>
                <a:spcPct val="150000"/>
              </a:lnSpc>
            </a:pPr>
            <a:r>
              <a:rPr lang="tr-TR" sz="2800" b="1" u="sng" dirty="0" smtClean="0">
                <a:latin typeface="Arial" panose="020B0604020202020204" pitchFamily="34" charset="0"/>
                <a:cs typeface="Arial" panose="020B0604020202020204" pitchFamily="34" charset="0"/>
              </a:rPr>
              <a:t>YASAL DAYANAK</a:t>
            </a:r>
          </a:p>
          <a:p>
            <a:pPr marL="0" lvl="1" algn="ctr">
              <a:lnSpc>
                <a:spcPct val="150000"/>
              </a:lnSpc>
            </a:pPr>
            <a:r>
              <a:rPr lang="tr-TR" sz="2800" b="1" u="sng" dirty="0" smtClean="0">
                <a:latin typeface="Arial" panose="020B0604020202020204" pitchFamily="34" charset="0"/>
                <a:cs typeface="Arial" panose="020B0604020202020204" pitchFamily="34" charset="0"/>
              </a:rPr>
              <a:t>Bilim </a:t>
            </a:r>
            <a:r>
              <a:rPr lang="tr-TR" sz="2800" b="1" u="sng" dirty="0">
                <a:latin typeface="Arial" panose="020B0604020202020204" pitchFamily="34" charset="0"/>
                <a:cs typeface="Arial" panose="020B0604020202020204" pitchFamily="34" charset="0"/>
              </a:rPr>
              <a:t>ve Teknoloji Yüksek Kurulu Karar </a:t>
            </a:r>
            <a:r>
              <a:rPr lang="tr-TR" sz="2800" b="1" u="sng" dirty="0" err="1">
                <a:latin typeface="Arial" panose="020B0604020202020204" pitchFamily="34" charset="0"/>
                <a:cs typeface="Arial" panose="020B0604020202020204" pitchFamily="34" charset="0"/>
              </a:rPr>
              <a:t>no</a:t>
            </a:r>
            <a:r>
              <a:rPr lang="tr-TR" sz="2800" b="1" u="sng" dirty="0">
                <a:latin typeface="Arial" panose="020B0604020202020204" pitchFamily="34" charset="0"/>
                <a:cs typeface="Arial" panose="020B0604020202020204" pitchFamily="34" charset="0"/>
              </a:rPr>
              <a:t>: </a:t>
            </a:r>
            <a:r>
              <a:rPr lang="tr-TR" sz="2800" b="1" u="sng" dirty="0" smtClean="0">
                <a:latin typeface="Arial" panose="020B0604020202020204" pitchFamily="34" charset="0"/>
                <a:cs typeface="Arial" panose="020B0604020202020204" pitchFamily="34" charset="0"/>
              </a:rPr>
              <a:t>2015/103</a:t>
            </a:r>
            <a:endParaRPr lang="tr-TR" sz="2000" dirty="0">
              <a:latin typeface="Arial" panose="020B0604020202020204" pitchFamily="34" charset="0"/>
              <a:cs typeface="Arial" panose="020B0604020202020204" pitchFamily="34" charset="0"/>
            </a:endParaRPr>
          </a:p>
          <a:p>
            <a:pPr marL="0" lvl="1" algn="just">
              <a:lnSpc>
                <a:spcPct val="150000"/>
              </a:lnSpc>
            </a:pPr>
            <a:r>
              <a:rPr lang="tr-TR" sz="2400" dirty="0">
                <a:latin typeface="Arial" panose="020B0604020202020204" pitchFamily="34" charset="0"/>
                <a:cs typeface="Arial" panose="020B0604020202020204" pitchFamily="34" charset="0"/>
              </a:rPr>
              <a:t>Ar-Ge faaliyetleri sonucunda ülkemizde gerçekleştirilen teknolojik ürünlerin uluslararası pazarlarda yer alması ve </a:t>
            </a:r>
            <a:r>
              <a:rPr lang="tr-TR" sz="2400" b="1" dirty="0">
                <a:latin typeface="Arial" panose="020B0604020202020204" pitchFamily="34" charset="0"/>
                <a:cs typeface="Arial" panose="020B0604020202020204" pitchFamily="34" charset="0"/>
              </a:rPr>
              <a:t>yerli teknoloji yoğun başlangıç firmalarının </a:t>
            </a:r>
            <a:r>
              <a:rPr lang="tr-TR" sz="2400" dirty="0">
                <a:latin typeface="Arial" panose="020B0604020202020204" pitchFamily="34" charset="0"/>
                <a:cs typeface="Arial" panose="020B0604020202020204" pitchFamily="34" charset="0"/>
              </a:rPr>
              <a:t>gelişmiş girişimcilik ekosistemleri içerisinde bulunması için uluslararası kuluçka merkezi destek mekanizmalarının geliştirilmesi ve uygulamaya alınması</a:t>
            </a:r>
            <a:r>
              <a:rPr lang="tr-TR" sz="2400" dirty="0" smtClean="0">
                <a:latin typeface="Arial" panose="020B0604020202020204" pitchFamily="34" charset="0"/>
                <a:cs typeface="Arial" panose="020B0604020202020204" pitchFamily="34" charset="0"/>
              </a:rPr>
              <a:t>.</a:t>
            </a: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4935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etin kutusu"/>
          <p:cNvSpPr txBox="1">
            <a:spLocks noChangeArrowheads="1"/>
          </p:cNvSpPr>
          <p:nvPr/>
        </p:nvSpPr>
        <p:spPr bwMode="auto">
          <a:xfrm>
            <a:off x="1259632" y="188640"/>
            <a:ext cx="752513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0" algn="ctr" eaLnBrk="1" hangingPunct="1">
              <a:spcBef>
                <a:spcPts val="900"/>
              </a:spcBef>
            </a:pPr>
            <a:r>
              <a:rPr lang="tr-TR" sz="2800" b="1" dirty="0"/>
              <a:t>NİÇİN ULUSLARARASI KULUÇKA MERKEZİ (UKM) KURULMASINI </a:t>
            </a:r>
            <a:r>
              <a:rPr lang="tr-TR" sz="2800" b="1" dirty="0" smtClean="0"/>
              <a:t>İSTİYORUZ</a:t>
            </a:r>
            <a:r>
              <a:rPr lang="tr-TR" sz="3200" b="1" dirty="0" smtClean="0"/>
              <a:t>?</a:t>
            </a:r>
            <a:endParaRPr lang="tr-TR" sz="3200" b="1" dirty="0"/>
          </a:p>
        </p:txBody>
      </p:sp>
      <p:sp>
        <p:nvSpPr>
          <p:cNvPr id="7172" name="Rectangle 2"/>
          <p:cNvSpPr>
            <a:spLocks noChangeArrowheads="1"/>
          </p:cNvSpPr>
          <p:nvPr/>
        </p:nvSpPr>
        <p:spPr bwMode="auto">
          <a:xfrm>
            <a:off x="20544" y="1916179"/>
            <a:ext cx="9015952" cy="363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spcBef>
                <a:spcPts val="900"/>
              </a:spcBef>
              <a:buFont typeface="Wingdings" panose="05000000000000000000" pitchFamily="2" charset="2"/>
              <a:buChar char="q"/>
            </a:pPr>
            <a:r>
              <a:rPr lang="tr-TR" sz="2600" dirty="0">
                <a:latin typeface="Arial" panose="020B0604020202020204" pitchFamily="34" charset="0"/>
                <a:cs typeface="Arial" panose="020B0604020202020204" pitchFamily="34" charset="0"/>
              </a:rPr>
              <a:t>Aslında </a:t>
            </a:r>
            <a:r>
              <a:rPr lang="tr-TR" sz="2600" dirty="0" err="1">
                <a:latin typeface="Arial" panose="020B0604020202020204" pitchFamily="34" charset="0"/>
                <a:cs typeface="Arial" panose="020B0604020202020204" pitchFamily="34" charset="0"/>
              </a:rPr>
              <a:t>UKM’ler</a:t>
            </a:r>
            <a:r>
              <a:rPr lang="tr-TR" sz="2600" dirty="0">
                <a:latin typeface="Arial" panose="020B0604020202020204" pitchFamily="34" charset="0"/>
                <a:cs typeface="Arial" panose="020B0604020202020204" pitchFamily="34" charset="0"/>
              </a:rPr>
              <a:t> de </a:t>
            </a:r>
            <a:r>
              <a:rPr lang="tr-TR" sz="2600" b="1" i="1" dirty="0">
                <a:latin typeface="Arial" panose="020B0604020202020204" pitchFamily="34" charset="0"/>
                <a:cs typeface="Arial" panose="020B0604020202020204" pitchFamily="34" charset="0"/>
              </a:rPr>
              <a:t>bir nevi hızlandırıcı </a:t>
            </a:r>
            <a:r>
              <a:rPr lang="tr-TR" sz="2600" dirty="0">
                <a:latin typeface="Arial" panose="020B0604020202020204" pitchFamily="34" charset="0"/>
                <a:cs typeface="Arial" panose="020B0604020202020204" pitchFamily="34" charset="0"/>
              </a:rPr>
              <a:t>programıdır.</a:t>
            </a:r>
          </a:p>
          <a:p>
            <a:pPr marL="342900" indent="-342900">
              <a:spcBef>
                <a:spcPts val="900"/>
              </a:spcBef>
              <a:buFont typeface="Wingdings" panose="05000000000000000000" pitchFamily="2" charset="2"/>
              <a:buChar char="q"/>
            </a:pPr>
            <a:r>
              <a:rPr lang="tr-TR" sz="2600" b="1" i="1" dirty="0">
                <a:latin typeface="Arial" panose="020B0604020202020204" pitchFamily="34" charset="0"/>
                <a:cs typeface="Arial" panose="020B0604020202020204" pitchFamily="34" charset="0"/>
              </a:rPr>
              <a:t>Hızlandırıcı </a:t>
            </a:r>
            <a:r>
              <a:rPr lang="tr-TR" sz="2600" b="1" i="1" dirty="0" smtClean="0">
                <a:latin typeface="Arial" panose="020B0604020202020204" pitchFamily="34" charset="0"/>
                <a:cs typeface="Arial" panose="020B0604020202020204" pitchFamily="34" charset="0"/>
              </a:rPr>
              <a:t>programlarının </a:t>
            </a:r>
            <a:r>
              <a:rPr lang="tr-TR" sz="2600" b="1" i="1" dirty="0">
                <a:latin typeface="Arial" panose="020B0604020202020204" pitchFamily="34" charset="0"/>
                <a:cs typeface="Arial" panose="020B0604020202020204" pitchFamily="34" charset="0"/>
              </a:rPr>
              <a:t>tamamlayıcı </a:t>
            </a:r>
            <a:r>
              <a:rPr lang="tr-TR" sz="2600" dirty="0">
                <a:latin typeface="Arial" panose="020B0604020202020204" pitchFamily="34" charset="0"/>
                <a:cs typeface="Arial" panose="020B0604020202020204" pitchFamily="34" charset="0"/>
              </a:rPr>
              <a:t>unsurudur.</a:t>
            </a:r>
          </a:p>
          <a:p>
            <a:pPr marL="342900" indent="-342900">
              <a:spcBef>
                <a:spcPts val="900"/>
              </a:spcBef>
              <a:buFont typeface="Wingdings" panose="05000000000000000000" pitchFamily="2" charset="2"/>
              <a:buChar char="q"/>
            </a:pPr>
            <a:r>
              <a:rPr lang="tr-TR" sz="2600" dirty="0">
                <a:latin typeface="Arial" panose="020B0604020202020204" pitchFamily="34" charset="0"/>
                <a:cs typeface="Arial" panose="020B0604020202020204" pitchFamily="34" charset="0"/>
              </a:rPr>
              <a:t>Ön </a:t>
            </a:r>
            <a:r>
              <a:rPr lang="tr-TR" sz="2600" dirty="0" err="1">
                <a:latin typeface="Arial" panose="020B0604020202020204" pitchFamily="34" charset="0"/>
                <a:cs typeface="Arial" panose="020B0604020202020204" pitchFamily="34" charset="0"/>
              </a:rPr>
              <a:t>inkübasyonla</a:t>
            </a:r>
            <a:r>
              <a:rPr lang="tr-TR" sz="2600" dirty="0">
                <a:latin typeface="Arial" panose="020B0604020202020204" pitchFamily="34" charset="0"/>
                <a:cs typeface="Arial" panose="020B0604020202020204" pitchFamily="34" charset="0"/>
              </a:rPr>
              <a:t> başlayan bir sürecin </a:t>
            </a:r>
            <a:r>
              <a:rPr lang="tr-TR" sz="2600" b="1" i="1" dirty="0">
                <a:latin typeface="Arial" panose="020B0604020202020204" pitchFamily="34" charset="0"/>
                <a:cs typeface="Arial" panose="020B0604020202020204" pitchFamily="34" charset="0"/>
              </a:rPr>
              <a:t>nihai amacına </a:t>
            </a:r>
            <a:r>
              <a:rPr lang="tr-TR" sz="2600" dirty="0">
                <a:latin typeface="Arial" panose="020B0604020202020204" pitchFamily="34" charset="0"/>
                <a:cs typeface="Arial" panose="020B0604020202020204" pitchFamily="34" charset="0"/>
              </a:rPr>
              <a:t>ulaşmasını sağlayan kritik öğedir. (</a:t>
            </a:r>
            <a:r>
              <a:rPr lang="tr-TR" sz="2600" b="1" i="1" dirty="0">
                <a:latin typeface="Arial" panose="020B0604020202020204" pitchFamily="34" charset="0"/>
                <a:cs typeface="Arial" panose="020B0604020202020204" pitchFamily="34" charset="0"/>
              </a:rPr>
              <a:t>Firmanın </a:t>
            </a:r>
            <a:r>
              <a:rPr lang="tr-TR" sz="2600" b="1" i="1" dirty="0" err="1">
                <a:latin typeface="Arial" panose="020B0604020202020204" pitchFamily="34" charset="0"/>
                <a:cs typeface="Arial" panose="020B0604020202020204" pitchFamily="34" charset="0"/>
              </a:rPr>
              <a:t>uluslararasılaşması</a:t>
            </a:r>
            <a:r>
              <a:rPr lang="tr-TR" sz="2600" dirty="0">
                <a:latin typeface="Arial" panose="020B0604020202020204" pitchFamily="34" charset="0"/>
                <a:cs typeface="Arial" panose="020B0604020202020204" pitchFamily="34" charset="0"/>
              </a:rPr>
              <a:t>)</a:t>
            </a:r>
          </a:p>
          <a:p>
            <a:pPr marL="342900" indent="-342900">
              <a:spcBef>
                <a:spcPts val="900"/>
              </a:spcBef>
              <a:buFont typeface="Wingdings" panose="05000000000000000000" pitchFamily="2" charset="2"/>
              <a:buChar char="q"/>
            </a:pPr>
            <a:r>
              <a:rPr lang="tr-TR" sz="2600" dirty="0">
                <a:latin typeface="Arial" panose="020B0604020202020204" pitchFamily="34" charset="0"/>
                <a:cs typeface="Arial" panose="020B0604020202020204" pitchFamily="34" charset="0"/>
              </a:rPr>
              <a:t>Girişimcinin/start-</a:t>
            </a:r>
            <a:r>
              <a:rPr lang="tr-TR" sz="2600" dirty="0" err="1">
                <a:latin typeface="Arial" panose="020B0604020202020204" pitchFamily="34" charset="0"/>
                <a:cs typeface="Arial" panose="020B0604020202020204" pitchFamily="34" charset="0"/>
              </a:rPr>
              <a:t>up’ın</a:t>
            </a:r>
            <a:r>
              <a:rPr lang="tr-TR" sz="2600" dirty="0">
                <a:latin typeface="Arial" panose="020B0604020202020204" pitchFamily="34" charset="0"/>
                <a:cs typeface="Arial" panose="020B0604020202020204" pitchFamily="34" charset="0"/>
              </a:rPr>
              <a:t> iş fikrinin büyüme kapasitesine göre ön </a:t>
            </a:r>
            <a:r>
              <a:rPr lang="tr-TR" sz="2600" dirty="0" err="1">
                <a:latin typeface="Arial" panose="020B0604020202020204" pitchFamily="34" charset="0"/>
                <a:cs typeface="Arial" panose="020B0604020202020204" pitchFamily="34" charset="0"/>
              </a:rPr>
              <a:t>inkübasyonun</a:t>
            </a:r>
            <a:r>
              <a:rPr lang="tr-TR" sz="2600" dirty="0">
                <a:latin typeface="Arial" panose="020B0604020202020204" pitchFamily="34" charset="0"/>
                <a:cs typeface="Arial" panose="020B0604020202020204" pitchFamily="34" charset="0"/>
              </a:rPr>
              <a:t> sonuna yaklaşıldığı dönemden itibaren her an hızlandırıcı programa katılabilir</a:t>
            </a:r>
            <a:r>
              <a:rPr lang="tr-TR" sz="2600" dirty="0" smtClean="0">
                <a:latin typeface="Arial" panose="020B0604020202020204" pitchFamily="34" charset="0"/>
                <a:cs typeface="Arial" panose="020B0604020202020204" pitchFamily="34" charset="0"/>
              </a:rPr>
              <a:t>.</a:t>
            </a:r>
            <a:endParaRPr lang="tr-TR" sz="26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4277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etin kutusu"/>
          <p:cNvSpPr txBox="1">
            <a:spLocks noChangeArrowheads="1"/>
          </p:cNvSpPr>
          <p:nvPr/>
        </p:nvSpPr>
        <p:spPr bwMode="auto">
          <a:xfrm>
            <a:off x="1259632" y="188640"/>
            <a:ext cx="752513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ts val="900"/>
              </a:spcBef>
            </a:pPr>
            <a:r>
              <a:rPr lang="tr-TR" sz="2800" b="1" dirty="0">
                <a:solidFill>
                  <a:prstClr val="black"/>
                </a:solidFill>
              </a:rPr>
              <a:t>NİÇİN ULUSLARARASI KULUÇKA MERKEZİ (UKM) KURULMASINI </a:t>
            </a:r>
            <a:r>
              <a:rPr lang="tr-TR" sz="2800" b="1" dirty="0" smtClean="0">
                <a:solidFill>
                  <a:prstClr val="black"/>
                </a:solidFill>
              </a:rPr>
              <a:t>İSTİYORUZ</a:t>
            </a:r>
            <a:r>
              <a:rPr lang="tr-TR" sz="3200" b="1" dirty="0" smtClean="0">
                <a:solidFill>
                  <a:prstClr val="black"/>
                </a:solidFill>
              </a:rPr>
              <a:t>?</a:t>
            </a:r>
            <a:endParaRPr lang="tr-TR" sz="3200" b="1" dirty="0">
              <a:solidFill>
                <a:prstClr val="black"/>
              </a:solidFill>
            </a:endParaRPr>
          </a:p>
        </p:txBody>
      </p:sp>
      <p:sp>
        <p:nvSpPr>
          <p:cNvPr id="7172" name="Rectangle 2"/>
          <p:cNvSpPr>
            <a:spLocks noChangeArrowheads="1"/>
          </p:cNvSpPr>
          <p:nvPr/>
        </p:nvSpPr>
        <p:spPr bwMode="auto">
          <a:xfrm>
            <a:off x="20544" y="1526595"/>
            <a:ext cx="9015952" cy="518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spcBef>
                <a:spcPts val="900"/>
              </a:spcBef>
              <a:buFont typeface="Wingdings" panose="05000000000000000000" pitchFamily="2" charset="2"/>
              <a:buChar char="q"/>
            </a:pPr>
            <a:r>
              <a:rPr lang="tr-TR" sz="2600" dirty="0">
                <a:latin typeface="Arial" panose="020B0604020202020204" pitchFamily="34" charset="0"/>
                <a:cs typeface="Arial" panose="020B0604020202020204" pitchFamily="34" charset="0"/>
              </a:rPr>
              <a:t>Karşılıklı öğrenme (onlardan bize-bizden onlara)</a:t>
            </a:r>
          </a:p>
          <a:p>
            <a:pPr marL="342900" indent="-342900">
              <a:spcBef>
                <a:spcPts val="900"/>
              </a:spcBef>
              <a:buFont typeface="Wingdings" panose="05000000000000000000" pitchFamily="2" charset="2"/>
              <a:buChar char="q"/>
            </a:pPr>
            <a:r>
              <a:rPr lang="tr-TR" sz="2600" b="1" i="1" dirty="0">
                <a:latin typeface="Arial" panose="020B0604020202020204" pitchFamily="34" charset="0"/>
                <a:cs typeface="Arial" panose="020B0604020202020204" pitchFamily="34" charset="0"/>
              </a:rPr>
              <a:t>Yerinde ve yaşayarak öğrenme </a:t>
            </a:r>
            <a:r>
              <a:rPr lang="tr-TR" sz="2600" dirty="0">
                <a:latin typeface="Arial" panose="020B0604020202020204" pitchFamily="34" charset="0"/>
                <a:cs typeface="Arial" panose="020B0604020202020204" pitchFamily="34" charset="0"/>
              </a:rPr>
              <a:t>(hedef ülkenin iş kültürü ile doğrudan iletişim)</a:t>
            </a:r>
          </a:p>
          <a:p>
            <a:pPr marL="342900" indent="-342900">
              <a:spcBef>
                <a:spcPts val="900"/>
              </a:spcBef>
              <a:buFont typeface="Wingdings" panose="05000000000000000000" pitchFamily="2" charset="2"/>
              <a:buChar char="q"/>
            </a:pPr>
            <a:r>
              <a:rPr lang="tr-TR" sz="2600" dirty="0">
                <a:latin typeface="Arial" panose="020B0604020202020204" pitchFamily="34" charset="0"/>
                <a:cs typeface="Arial" panose="020B0604020202020204" pitchFamily="34" charset="0"/>
              </a:rPr>
              <a:t>Küresel bilgi ve sermaye birikiminden faydalanma şansı (</a:t>
            </a:r>
            <a:r>
              <a:rPr lang="tr-TR" sz="2600" b="1" i="1" dirty="0">
                <a:latin typeface="Arial" panose="020B0604020202020204" pitchFamily="34" charset="0"/>
                <a:cs typeface="Arial" panose="020B0604020202020204" pitchFamily="34" charset="0"/>
              </a:rPr>
              <a:t>Uluslararası </a:t>
            </a:r>
            <a:r>
              <a:rPr lang="tr-TR" sz="2600" b="1" i="1" dirty="0" err="1">
                <a:latin typeface="Arial" panose="020B0604020202020204" pitchFamily="34" charset="0"/>
                <a:cs typeface="Arial" panose="020B0604020202020204" pitchFamily="34" charset="0"/>
              </a:rPr>
              <a:t>mentörler</a:t>
            </a:r>
            <a:r>
              <a:rPr lang="tr-TR" sz="2600" b="1" i="1" dirty="0">
                <a:latin typeface="Arial" panose="020B0604020202020204" pitchFamily="34" charset="0"/>
                <a:cs typeface="Arial" panose="020B0604020202020204" pitchFamily="34" charset="0"/>
              </a:rPr>
              <a:t>/yatırımcılar</a:t>
            </a:r>
            <a:r>
              <a:rPr lang="tr-TR" sz="2600" dirty="0">
                <a:latin typeface="Arial" panose="020B0604020202020204" pitchFamily="34" charset="0"/>
                <a:cs typeface="Arial" panose="020B0604020202020204" pitchFamily="34" charset="0"/>
              </a:rPr>
              <a:t>)</a:t>
            </a:r>
          </a:p>
          <a:p>
            <a:pPr marL="342900" indent="-342900">
              <a:spcBef>
                <a:spcPts val="900"/>
              </a:spcBef>
              <a:buFont typeface="Wingdings" panose="05000000000000000000" pitchFamily="2" charset="2"/>
              <a:buChar char="q"/>
            </a:pPr>
            <a:r>
              <a:rPr lang="tr-TR" sz="2600" b="1" i="1" dirty="0">
                <a:latin typeface="Arial" panose="020B0604020202020204" pitchFamily="34" charset="0"/>
                <a:cs typeface="Arial" panose="020B0604020202020204" pitchFamily="34" charset="0"/>
              </a:rPr>
              <a:t>Küresel zeminlerde yerel değerler </a:t>
            </a:r>
            <a:r>
              <a:rPr lang="tr-TR" sz="2600" dirty="0">
                <a:latin typeface="Arial" panose="020B0604020202020204" pitchFamily="34" charset="0"/>
                <a:cs typeface="Arial" panose="020B0604020202020204" pitchFamily="34" charset="0"/>
              </a:rPr>
              <a:t>yaratmak ve geliştirmek</a:t>
            </a:r>
          </a:p>
          <a:p>
            <a:pPr>
              <a:spcBef>
                <a:spcPts val="900"/>
              </a:spcBef>
            </a:pPr>
            <a:r>
              <a:rPr lang="tr-TR" sz="2600" dirty="0">
                <a:latin typeface="Arial" panose="020B0604020202020204" pitchFamily="34" charset="0"/>
                <a:cs typeface="Arial" panose="020B0604020202020204" pitchFamily="34" charset="0"/>
              </a:rPr>
              <a:t>KOSGEB’in hayata geçirdiği son destek ile yapmak istedikleri bunlardır. </a:t>
            </a:r>
          </a:p>
          <a:p>
            <a:pPr>
              <a:spcBef>
                <a:spcPts val="900"/>
              </a:spcBef>
            </a:pPr>
            <a:r>
              <a:rPr lang="tr-TR" sz="2600" b="1" i="1" dirty="0">
                <a:latin typeface="Arial" panose="020B0604020202020204" pitchFamily="34" charset="0"/>
                <a:cs typeface="Arial" panose="020B0604020202020204" pitchFamily="34" charset="0"/>
              </a:rPr>
              <a:t>KAMU ADINA TEKNO GİRİŞİMCİLER İÇİN</a:t>
            </a:r>
          </a:p>
          <a:p>
            <a:pPr marL="342900" indent="-342900">
              <a:spcBef>
                <a:spcPts val="900"/>
              </a:spcBef>
              <a:buFont typeface="Wingdings" panose="05000000000000000000" pitchFamily="2" charset="2"/>
              <a:buChar char="q"/>
            </a:pPr>
            <a:endParaRPr lang="tr-TR" sz="2600" b="1"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6606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etin kutusu"/>
          <p:cNvSpPr txBox="1">
            <a:spLocks noChangeArrowheads="1"/>
          </p:cNvSpPr>
          <p:nvPr/>
        </p:nvSpPr>
        <p:spPr bwMode="auto">
          <a:xfrm>
            <a:off x="1259632" y="188640"/>
            <a:ext cx="752513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ts val="900"/>
              </a:spcBef>
            </a:pPr>
            <a:r>
              <a:rPr lang="tr-TR" sz="2800" b="1" dirty="0" smtClean="0">
                <a:solidFill>
                  <a:prstClr val="black"/>
                </a:solidFill>
              </a:rPr>
              <a:t>ULUSLARARASI </a:t>
            </a:r>
            <a:r>
              <a:rPr lang="tr-TR" sz="2800" b="1" dirty="0">
                <a:solidFill>
                  <a:prstClr val="black"/>
                </a:solidFill>
              </a:rPr>
              <a:t>KULUÇKA MERKEZİ </a:t>
            </a:r>
            <a:r>
              <a:rPr lang="tr-TR" sz="2800" b="1" dirty="0" smtClean="0">
                <a:solidFill>
                  <a:prstClr val="black"/>
                </a:solidFill>
              </a:rPr>
              <a:t>VE HIZLANDIRICI DESTEK PROGRAMI</a:t>
            </a:r>
            <a:endParaRPr lang="tr-TR" sz="3200" b="1" dirty="0">
              <a:solidFill>
                <a:prstClr val="black"/>
              </a:solidFill>
            </a:endParaRPr>
          </a:p>
        </p:txBody>
      </p:sp>
      <p:sp>
        <p:nvSpPr>
          <p:cNvPr id="4" name="Rectangle 2"/>
          <p:cNvSpPr>
            <a:spLocks noChangeArrowheads="1"/>
          </p:cNvSpPr>
          <p:nvPr/>
        </p:nvSpPr>
        <p:spPr bwMode="auto">
          <a:xfrm>
            <a:off x="59632" y="1450233"/>
            <a:ext cx="901595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lvl="1">
              <a:lnSpc>
                <a:spcPct val="150000"/>
              </a:lnSpc>
            </a:pPr>
            <a:r>
              <a:rPr lang="tr-TR" sz="2800" b="1" u="sng" dirty="0" smtClean="0">
                <a:solidFill>
                  <a:prstClr val="black"/>
                </a:solidFill>
                <a:latin typeface="Arial" panose="020B0604020202020204" pitchFamily="34" charset="0"/>
                <a:cs typeface="Arial" panose="020B0604020202020204" pitchFamily="34" charset="0"/>
              </a:rPr>
              <a:t>AMAÇLAR</a:t>
            </a:r>
          </a:p>
          <a:p>
            <a:pPr marL="342900" lvl="1" indent="-342900" algn="just">
              <a:lnSpc>
                <a:spcPct val="150000"/>
              </a:lnSpc>
              <a:buFont typeface="Wingdings" panose="05000000000000000000" pitchFamily="2" charset="2"/>
              <a:buChar char="q"/>
            </a:pPr>
            <a:r>
              <a:rPr lang="tr-TR" sz="2400" dirty="0">
                <a:latin typeface="Arial" panose="020B0604020202020204" pitchFamily="34" charset="0"/>
                <a:cs typeface="Arial" panose="020B0604020202020204" pitchFamily="34" charset="0"/>
              </a:rPr>
              <a:t>Ülkemizde kurulan </a:t>
            </a:r>
            <a:r>
              <a:rPr lang="tr-TR" sz="2400" b="1" i="1" dirty="0">
                <a:latin typeface="Arial" panose="020B0604020202020204" pitchFamily="34" charset="0"/>
                <a:cs typeface="Arial" panose="020B0604020202020204" pitchFamily="34" charset="0"/>
              </a:rPr>
              <a:t>start-</a:t>
            </a:r>
            <a:r>
              <a:rPr lang="tr-TR" sz="2400" b="1" i="1" dirty="0" err="1">
                <a:latin typeface="Arial" panose="020B0604020202020204" pitchFamily="34" charset="0"/>
                <a:cs typeface="Arial" panose="020B0604020202020204" pitchFamily="34" charset="0"/>
              </a:rPr>
              <a:t>up</a:t>
            </a:r>
            <a:r>
              <a:rPr lang="tr-TR" sz="2400" b="1" i="1" dirty="0">
                <a:latin typeface="Arial" panose="020B0604020202020204" pitchFamily="34" charset="0"/>
                <a:cs typeface="Arial" panose="020B0604020202020204" pitchFamily="34" charset="0"/>
              </a:rPr>
              <a:t> şirketlerin uluslararası pazarlara </a:t>
            </a:r>
            <a:r>
              <a:rPr lang="tr-TR" sz="2400" dirty="0">
                <a:latin typeface="Arial" panose="020B0604020202020204" pitchFamily="34" charset="0"/>
                <a:cs typeface="Arial" panose="020B0604020202020204" pitchFamily="34" charset="0"/>
              </a:rPr>
              <a:t>açılmasını sağlamak,</a:t>
            </a:r>
          </a:p>
          <a:p>
            <a:pPr marL="342900" lvl="1" indent="-342900" algn="just">
              <a:lnSpc>
                <a:spcPct val="150000"/>
              </a:lnSpc>
              <a:buFont typeface="Wingdings" panose="05000000000000000000" pitchFamily="2" charset="2"/>
              <a:buChar char="q"/>
            </a:pPr>
            <a:r>
              <a:rPr lang="tr-TR" sz="2400" dirty="0" smtClean="0">
                <a:latin typeface="Arial" panose="020B0604020202020204" pitchFamily="34" charset="0"/>
                <a:cs typeface="Arial" panose="020B0604020202020204" pitchFamily="34" charset="0"/>
              </a:rPr>
              <a:t>Teknoloji </a:t>
            </a:r>
            <a:r>
              <a:rPr lang="tr-TR" sz="2400" dirty="0">
                <a:latin typeface="Arial" panose="020B0604020202020204" pitchFamily="34" charset="0"/>
                <a:cs typeface="Arial" panose="020B0604020202020204" pitchFamily="34" charset="0"/>
              </a:rPr>
              <a:t>şirketlerimizin büyümesini sağlayacak </a:t>
            </a:r>
            <a:r>
              <a:rPr lang="tr-TR" sz="2400" b="1" i="1" dirty="0">
                <a:latin typeface="Arial" panose="020B0604020202020204" pitchFamily="34" charset="0"/>
                <a:cs typeface="Arial" panose="020B0604020202020204" pitchFamily="34" charset="0"/>
              </a:rPr>
              <a:t>uluslararası fonlara</a:t>
            </a:r>
            <a:r>
              <a:rPr lang="tr-TR" sz="2400" b="1"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ulaşmasını sağlamak,</a:t>
            </a:r>
          </a:p>
          <a:p>
            <a:pPr marL="342900" lvl="1" indent="-342900" algn="just">
              <a:lnSpc>
                <a:spcPct val="150000"/>
              </a:lnSpc>
              <a:buFont typeface="Wingdings" panose="05000000000000000000" pitchFamily="2" charset="2"/>
              <a:buChar char="q"/>
            </a:pPr>
            <a:r>
              <a:rPr lang="tr-TR" sz="2400" dirty="0" smtClean="0">
                <a:latin typeface="Arial" panose="020B0604020202020204" pitchFamily="34" charset="0"/>
                <a:cs typeface="Arial" panose="020B0604020202020204" pitchFamily="34" charset="0"/>
              </a:rPr>
              <a:t>Teknoloji </a:t>
            </a:r>
            <a:r>
              <a:rPr lang="tr-TR" sz="2400" dirty="0">
                <a:latin typeface="Arial" panose="020B0604020202020204" pitchFamily="34" charset="0"/>
                <a:cs typeface="Arial" panose="020B0604020202020204" pitchFamily="34" charset="0"/>
              </a:rPr>
              <a:t>şirketlerimizin uluslararası kurum ve kuruluşlarla bağlantılarını geliştirerek </a:t>
            </a:r>
            <a:r>
              <a:rPr lang="tr-TR" sz="2400" b="1" i="1" dirty="0">
                <a:latin typeface="Arial" panose="020B0604020202020204" pitchFamily="34" charset="0"/>
                <a:cs typeface="Arial" panose="020B0604020202020204" pitchFamily="34" charset="0"/>
              </a:rPr>
              <a:t>teknoloji ihraç </a:t>
            </a:r>
            <a:r>
              <a:rPr lang="tr-TR" sz="2400" dirty="0">
                <a:latin typeface="Arial" panose="020B0604020202020204" pitchFamily="34" charset="0"/>
                <a:cs typeface="Arial" panose="020B0604020202020204" pitchFamily="34" charset="0"/>
              </a:rPr>
              <a:t>etmelerini sağlamak</a:t>
            </a:r>
            <a:r>
              <a:rPr lang="tr-TR" sz="2800" dirty="0" smtClean="0">
                <a:latin typeface="Arial" panose="020B0604020202020204" pitchFamily="34" charset="0"/>
                <a:cs typeface="Arial" panose="020B0604020202020204" pitchFamily="34" charset="0"/>
              </a:rPr>
              <a:t>,</a:t>
            </a:r>
            <a:endParaRPr lang="tr-T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4730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etin kutusu"/>
          <p:cNvSpPr txBox="1">
            <a:spLocks noChangeArrowheads="1"/>
          </p:cNvSpPr>
          <p:nvPr/>
        </p:nvSpPr>
        <p:spPr bwMode="auto">
          <a:xfrm>
            <a:off x="1259632" y="188640"/>
            <a:ext cx="752513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ts val="900"/>
              </a:spcBef>
            </a:pPr>
            <a:r>
              <a:rPr lang="tr-TR" sz="2800" b="1" dirty="0" smtClean="0">
                <a:solidFill>
                  <a:prstClr val="black"/>
                </a:solidFill>
              </a:rPr>
              <a:t>ULUSLARARASI </a:t>
            </a:r>
            <a:r>
              <a:rPr lang="tr-TR" sz="2800" b="1" dirty="0">
                <a:solidFill>
                  <a:prstClr val="black"/>
                </a:solidFill>
              </a:rPr>
              <a:t>KULUÇKA MERKEZİ </a:t>
            </a:r>
            <a:r>
              <a:rPr lang="tr-TR" sz="2800" b="1" dirty="0" smtClean="0">
                <a:solidFill>
                  <a:prstClr val="black"/>
                </a:solidFill>
              </a:rPr>
              <a:t>VE HIZLANDIRICI DESTEK PROGRAMI</a:t>
            </a:r>
            <a:endParaRPr lang="tr-TR" sz="3200" b="1" dirty="0">
              <a:solidFill>
                <a:prstClr val="black"/>
              </a:solidFill>
            </a:endParaRPr>
          </a:p>
        </p:txBody>
      </p:sp>
      <p:sp>
        <p:nvSpPr>
          <p:cNvPr id="4" name="Rectangle 2"/>
          <p:cNvSpPr>
            <a:spLocks noChangeArrowheads="1"/>
          </p:cNvSpPr>
          <p:nvPr/>
        </p:nvSpPr>
        <p:spPr bwMode="auto">
          <a:xfrm>
            <a:off x="128048" y="1340768"/>
            <a:ext cx="883644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lvl="1">
              <a:lnSpc>
                <a:spcPct val="150000"/>
              </a:lnSpc>
            </a:pPr>
            <a:r>
              <a:rPr lang="tr-TR" sz="2800" b="1" u="sng" dirty="0" smtClean="0">
                <a:latin typeface="Arial" panose="020B0604020202020204" pitchFamily="34" charset="0"/>
                <a:cs typeface="Arial" panose="020B0604020202020204" pitchFamily="34" charset="0"/>
              </a:rPr>
              <a:t>AMAÇLAR</a:t>
            </a:r>
          </a:p>
          <a:p>
            <a:pPr lvl="1" indent="-457200" algn="just">
              <a:buFont typeface="Wingdings" panose="05000000000000000000" pitchFamily="2" charset="2"/>
              <a:buChar char="q"/>
            </a:pPr>
            <a:r>
              <a:rPr lang="tr-TR" sz="2400" b="1" i="1" dirty="0">
                <a:latin typeface="Arial" panose="020B0604020202020204" pitchFamily="34" charset="0"/>
                <a:cs typeface="Arial" panose="020B0604020202020204" pitchFamily="34" charset="0"/>
              </a:rPr>
              <a:t>Yurtdışındaki genç girişimcilerimizin</a:t>
            </a:r>
            <a:r>
              <a:rPr lang="tr-TR" sz="2400" i="1"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Türkiye ile Ar-Ge ve ticari bağlarını geliştirmek ve güçlendirmek</a:t>
            </a:r>
            <a:r>
              <a:rPr lang="tr-TR" sz="2400" dirty="0" smtClean="0">
                <a:latin typeface="Arial" panose="020B0604020202020204" pitchFamily="34" charset="0"/>
                <a:cs typeface="Arial" panose="020B0604020202020204" pitchFamily="34" charset="0"/>
              </a:rPr>
              <a:t>,</a:t>
            </a:r>
          </a:p>
          <a:p>
            <a:pPr marL="0" lvl="1" algn="just"/>
            <a:endParaRPr lang="tr-TR" sz="2400" dirty="0">
              <a:latin typeface="Arial" panose="020B0604020202020204" pitchFamily="34" charset="0"/>
              <a:cs typeface="Arial" panose="020B0604020202020204" pitchFamily="34" charset="0"/>
            </a:endParaRPr>
          </a:p>
          <a:p>
            <a:pPr lvl="1" indent="-457200" algn="just">
              <a:buFont typeface="Wingdings" panose="05000000000000000000" pitchFamily="2" charset="2"/>
              <a:buChar char="q"/>
            </a:pPr>
            <a:r>
              <a:rPr lang="tr-TR" sz="2400" dirty="0">
                <a:latin typeface="Arial" panose="020B0604020202020204" pitchFamily="34" charset="0"/>
                <a:cs typeface="Arial" panose="020B0604020202020204" pitchFamily="34" charset="0"/>
              </a:rPr>
              <a:t>Uluslararası pazarlarda büyüyen teknoloji şirketlerimizin </a:t>
            </a:r>
            <a:r>
              <a:rPr lang="tr-TR" sz="2400" dirty="0" smtClean="0">
                <a:latin typeface="Arial" panose="020B0604020202020204" pitchFamily="34" charset="0"/>
                <a:cs typeface="Arial" panose="020B0604020202020204" pitchFamily="34" charset="0"/>
              </a:rPr>
              <a:t>ülkemizde </a:t>
            </a:r>
            <a:r>
              <a:rPr lang="tr-TR" sz="2400" dirty="0">
                <a:latin typeface="Arial" panose="020B0604020202020204" pitchFamily="34" charset="0"/>
                <a:cs typeface="Arial" panose="020B0604020202020204" pitchFamily="34" charset="0"/>
              </a:rPr>
              <a:t>Ar-Ge ofisleri kurmalarını sağlayarak </a:t>
            </a:r>
            <a:r>
              <a:rPr lang="tr-TR" sz="2400" b="1" i="1" dirty="0">
                <a:latin typeface="Arial" panose="020B0604020202020204" pitchFamily="34" charset="0"/>
                <a:cs typeface="Arial" panose="020B0604020202020204" pitchFamily="34" charset="0"/>
              </a:rPr>
              <a:t>girişimcilik eko-sistemimizi geliştirmek</a:t>
            </a:r>
            <a:r>
              <a:rPr lang="tr-TR" sz="2400" i="1" dirty="0" smtClean="0">
                <a:latin typeface="Arial" panose="020B0604020202020204" pitchFamily="34" charset="0"/>
                <a:cs typeface="Arial" panose="020B0604020202020204" pitchFamily="34" charset="0"/>
              </a:rPr>
              <a:t>,</a:t>
            </a:r>
          </a:p>
          <a:p>
            <a:pPr marL="0" lvl="1" algn="just"/>
            <a:endParaRPr lang="tr-TR" sz="2400" i="1" dirty="0">
              <a:latin typeface="Arial" panose="020B0604020202020204" pitchFamily="34" charset="0"/>
              <a:cs typeface="Arial" panose="020B0604020202020204" pitchFamily="34" charset="0"/>
            </a:endParaRPr>
          </a:p>
          <a:p>
            <a:pPr lvl="1" indent="-457200" algn="just">
              <a:buFont typeface="Wingdings" panose="05000000000000000000" pitchFamily="2" charset="2"/>
              <a:buChar char="q"/>
            </a:pPr>
            <a:r>
              <a:rPr lang="tr-TR" sz="2400" dirty="0">
                <a:latin typeface="Arial" panose="020B0604020202020204" pitchFamily="34" charset="0"/>
                <a:cs typeface="Arial" panose="020B0604020202020204" pitchFamily="34" charset="0"/>
              </a:rPr>
              <a:t>Bunların neticesinde, Türkiye merkezli uluslararası teknoloji şirketlerinin ortaya çıkmasını ve büyümesini sağlayarak, ülke ekonomimizi daha rekabet edilebilir ve katma değerli hale getirmek</a:t>
            </a:r>
            <a:r>
              <a:rPr lang="tr-TR" sz="2400" dirty="0" smtClean="0">
                <a:latin typeface="Arial" panose="020B0604020202020204" pitchFamily="34" charset="0"/>
                <a:cs typeface="Arial" panose="020B0604020202020204" pitchFamily="34" charset="0"/>
              </a:rPr>
              <a:t>.</a:t>
            </a: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0492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etin kutusu"/>
          <p:cNvSpPr txBox="1">
            <a:spLocks noChangeArrowheads="1"/>
          </p:cNvSpPr>
          <p:nvPr/>
        </p:nvSpPr>
        <p:spPr bwMode="auto">
          <a:xfrm>
            <a:off x="1259632" y="188640"/>
            <a:ext cx="752513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ts val="900"/>
              </a:spcBef>
            </a:pPr>
            <a:r>
              <a:rPr lang="tr-TR" sz="2800" b="1" dirty="0" smtClean="0">
                <a:solidFill>
                  <a:prstClr val="black"/>
                </a:solidFill>
              </a:rPr>
              <a:t>ULUSLARARASI </a:t>
            </a:r>
            <a:r>
              <a:rPr lang="tr-TR" sz="2800" b="1" dirty="0">
                <a:solidFill>
                  <a:prstClr val="black"/>
                </a:solidFill>
              </a:rPr>
              <a:t>KULUÇKA </a:t>
            </a:r>
            <a:r>
              <a:rPr lang="tr-TR" sz="2800" b="1" dirty="0" smtClean="0">
                <a:solidFill>
                  <a:prstClr val="black"/>
                </a:solidFill>
              </a:rPr>
              <a:t>MERKEZİ KURMA PROGRAMI</a:t>
            </a:r>
            <a:endParaRPr lang="tr-TR" sz="3200" b="1" dirty="0">
              <a:solidFill>
                <a:prstClr val="black"/>
              </a:solidFill>
            </a:endParaRPr>
          </a:p>
        </p:txBody>
      </p:sp>
      <p:graphicFrame>
        <p:nvGraphicFramePr>
          <p:cNvPr id="5" name="Diyagram 4"/>
          <p:cNvGraphicFramePr/>
          <p:nvPr>
            <p:extLst>
              <p:ext uri="{D42A27DB-BD31-4B8C-83A1-F6EECF244321}">
                <p14:modId xmlns:p14="http://schemas.microsoft.com/office/powerpoint/2010/main" val="424844583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1041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etin kutusu"/>
          <p:cNvSpPr txBox="1">
            <a:spLocks noChangeArrowheads="1"/>
          </p:cNvSpPr>
          <p:nvPr/>
        </p:nvSpPr>
        <p:spPr bwMode="auto">
          <a:xfrm>
            <a:off x="1259632" y="188640"/>
            <a:ext cx="752513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ts val="900"/>
              </a:spcBef>
            </a:pPr>
            <a:r>
              <a:rPr lang="tr-TR" sz="2800" b="1" dirty="0" smtClean="0">
                <a:solidFill>
                  <a:prstClr val="black"/>
                </a:solidFill>
              </a:rPr>
              <a:t>ULUSLARARASI </a:t>
            </a:r>
            <a:r>
              <a:rPr lang="tr-TR" sz="2800" b="1" dirty="0">
                <a:solidFill>
                  <a:prstClr val="black"/>
                </a:solidFill>
              </a:rPr>
              <a:t>KULUÇKA </a:t>
            </a:r>
            <a:r>
              <a:rPr lang="tr-TR" sz="2800" b="1" dirty="0" smtClean="0">
                <a:solidFill>
                  <a:prstClr val="black"/>
                </a:solidFill>
              </a:rPr>
              <a:t>MERKEZİ KURMA PROGRAMI</a:t>
            </a:r>
            <a:endParaRPr lang="tr-TR" sz="3200" b="1" dirty="0">
              <a:solidFill>
                <a:prstClr val="black"/>
              </a:solidFill>
            </a:endParaRPr>
          </a:p>
        </p:txBody>
      </p:sp>
      <p:sp>
        <p:nvSpPr>
          <p:cNvPr id="2" name="Metin kutusu 1"/>
          <p:cNvSpPr txBox="1"/>
          <p:nvPr/>
        </p:nvSpPr>
        <p:spPr>
          <a:xfrm>
            <a:off x="251520" y="1274943"/>
            <a:ext cx="8533246" cy="523220"/>
          </a:xfrm>
          <a:prstGeom prst="rect">
            <a:avLst/>
          </a:prstGeom>
          <a:noFill/>
        </p:spPr>
        <p:txBody>
          <a:bodyPr wrap="square" rtlCol="0">
            <a:spAutoFit/>
          </a:bodyPr>
          <a:lstStyle/>
          <a:p>
            <a:pPr algn="ctr"/>
            <a:r>
              <a:rPr lang="tr-TR" sz="2800" b="1" dirty="0" smtClean="0">
                <a:latin typeface="Arial" panose="020B0604020202020204" pitchFamily="34" charset="0"/>
                <a:cs typeface="Arial" panose="020B0604020202020204" pitchFamily="34" charset="0"/>
              </a:rPr>
              <a:t>Kuruluş ve Donanım Desteği</a:t>
            </a:r>
            <a:endParaRPr lang="tr-TR" sz="2800" b="1" dirty="0">
              <a:latin typeface="Arial" panose="020B0604020202020204" pitchFamily="34" charset="0"/>
              <a:cs typeface="Arial" panose="020B0604020202020204" pitchFamily="34" charset="0"/>
            </a:endParaRPr>
          </a:p>
        </p:txBody>
      </p:sp>
      <p:sp>
        <p:nvSpPr>
          <p:cNvPr id="3" name="Metin kutusu 2"/>
          <p:cNvSpPr txBox="1"/>
          <p:nvPr/>
        </p:nvSpPr>
        <p:spPr>
          <a:xfrm>
            <a:off x="107504" y="1860328"/>
            <a:ext cx="8856984" cy="4401205"/>
          </a:xfrm>
          <a:prstGeom prst="rect">
            <a:avLst/>
          </a:prstGeom>
          <a:noFill/>
        </p:spPr>
        <p:txBody>
          <a:bodyPr wrap="square" rtlCol="0">
            <a:spAutoFit/>
          </a:bodyPr>
          <a:lstStyle/>
          <a:p>
            <a:pPr marL="342900" indent="-342900" algn="just">
              <a:spcBef>
                <a:spcPts val="1200"/>
              </a:spcBef>
              <a:buFont typeface="Wingdings" panose="05000000000000000000" pitchFamily="2" charset="2"/>
              <a:buChar char="q"/>
            </a:pPr>
            <a:r>
              <a:rPr lang="tr-TR" sz="2000" dirty="0">
                <a:latin typeface="Arial" panose="020B0604020202020204" pitchFamily="34" charset="0"/>
                <a:cs typeface="Arial" panose="020B0604020202020204" pitchFamily="34" charset="0"/>
              </a:rPr>
              <a:t>Kuruluş Giderleri (Yurtdışı işletici kuruluş yetkilisi veya personeline ait şehirlerarası/ülkelerarası ulaşım, konaklama, ilgili ülkede şirket kuruluşu için yapılacak zorunlu giderler vb.,)</a:t>
            </a:r>
            <a:r>
              <a:rPr lang="tr-TR" sz="2000" b="1" i="1" dirty="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a:t>
            </a:r>
            <a:endParaRPr lang="tr-TR" sz="2000" dirty="0">
              <a:latin typeface="Arial" panose="020B0604020202020204" pitchFamily="34" charset="0"/>
              <a:cs typeface="Arial" panose="020B0604020202020204" pitchFamily="34" charset="0"/>
            </a:endParaRPr>
          </a:p>
          <a:p>
            <a:pPr marL="342900" indent="-342900" algn="just">
              <a:spcBef>
                <a:spcPts val="1200"/>
              </a:spcBef>
              <a:buFont typeface="Wingdings" panose="05000000000000000000" pitchFamily="2" charset="2"/>
              <a:buChar char="q"/>
            </a:pPr>
            <a:r>
              <a:rPr lang="tr-TR" sz="2000" dirty="0">
                <a:latin typeface="Arial" panose="020B0604020202020204" pitchFamily="34" charset="0"/>
                <a:cs typeface="Arial" panose="020B0604020202020204" pitchFamily="34" charset="0"/>
              </a:rPr>
              <a:t>Bina tadilatı, </a:t>
            </a:r>
          </a:p>
          <a:p>
            <a:pPr marL="342900" indent="-342900" algn="just">
              <a:spcBef>
                <a:spcPts val="1200"/>
              </a:spcBef>
              <a:buFont typeface="Wingdings" panose="05000000000000000000" pitchFamily="2" charset="2"/>
              <a:buChar char="q"/>
            </a:pPr>
            <a:r>
              <a:rPr lang="tr-TR" sz="2000" dirty="0">
                <a:latin typeface="Arial" panose="020B0604020202020204" pitchFamily="34" charset="0"/>
                <a:cs typeface="Arial" panose="020B0604020202020204" pitchFamily="34" charset="0"/>
              </a:rPr>
              <a:t>Altyapı, </a:t>
            </a:r>
          </a:p>
          <a:p>
            <a:pPr marL="342900" indent="-342900" algn="just">
              <a:spcBef>
                <a:spcPts val="1200"/>
              </a:spcBef>
              <a:buFont typeface="Wingdings" panose="05000000000000000000" pitchFamily="2" charset="2"/>
              <a:buChar char="q"/>
            </a:pPr>
            <a:r>
              <a:rPr lang="tr-TR" sz="2000" dirty="0">
                <a:latin typeface="Arial" panose="020B0604020202020204" pitchFamily="34" charset="0"/>
                <a:cs typeface="Arial" panose="020B0604020202020204" pitchFamily="34" charset="0"/>
              </a:rPr>
              <a:t>Ofis donanımı ve </a:t>
            </a:r>
          </a:p>
          <a:p>
            <a:pPr marL="342900" indent="-342900" algn="just">
              <a:spcBef>
                <a:spcPts val="1200"/>
              </a:spcBef>
              <a:buFont typeface="Wingdings" panose="05000000000000000000" pitchFamily="2" charset="2"/>
              <a:buChar char="q"/>
            </a:pPr>
            <a:r>
              <a:rPr lang="tr-TR" sz="2000" dirty="0">
                <a:latin typeface="Arial" panose="020B0604020202020204" pitchFamily="34" charset="0"/>
                <a:cs typeface="Arial" panose="020B0604020202020204" pitchFamily="34" charset="0"/>
              </a:rPr>
              <a:t>Yazılım giderleri.</a:t>
            </a:r>
          </a:p>
          <a:p>
            <a:pPr algn="just">
              <a:spcBef>
                <a:spcPts val="1200"/>
              </a:spcBef>
            </a:pPr>
            <a:r>
              <a:rPr lang="tr-TR" sz="2000" b="1" dirty="0">
                <a:latin typeface="Arial" panose="020B0604020202020204" pitchFamily="34" charset="0"/>
                <a:cs typeface="Arial" panose="020B0604020202020204" pitchFamily="34" charset="0"/>
              </a:rPr>
              <a:t>100.000 ABD Doları olmak üzere %80 oranında geri ödemesiz destek verilir</a:t>
            </a:r>
            <a:r>
              <a:rPr lang="tr-TR" sz="2000" b="1" dirty="0" smtClean="0">
                <a:latin typeface="Arial" panose="020B0604020202020204" pitchFamily="34" charset="0"/>
                <a:cs typeface="Arial" panose="020B0604020202020204" pitchFamily="34" charset="0"/>
              </a:rPr>
              <a:t>.</a:t>
            </a:r>
            <a:endParaRPr lang="tr-TR" sz="2000" b="1" i="1" dirty="0">
              <a:latin typeface="Arial" panose="020B0604020202020204" pitchFamily="34" charset="0"/>
              <a:cs typeface="Arial" panose="020B0604020202020204" pitchFamily="34" charset="0"/>
            </a:endParaRPr>
          </a:p>
          <a:p>
            <a:pPr algn="just">
              <a:spcBef>
                <a:spcPts val="1200"/>
              </a:spcBef>
            </a:pPr>
            <a:r>
              <a:rPr lang="tr-TR" sz="2000" b="1" i="1" dirty="0">
                <a:latin typeface="Arial" panose="020B0604020202020204" pitchFamily="34" charset="0"/>
                <a:cs typeface="Arial" panose="020B0604020202020204" pitchFamily="34" charset="0"/>
              </a:rPr>
              <a:t>(*) Ancak işletme Kuruluş Giderleri için verilecek destek 10.000 ABD dolarını aşamaz</a:t>
            </a:r>
            <a:r>
              <a:rPr lang="tr-TR" b="1" i="1" dirty="0" smtClean="0">
                <a:latin typeface="Arial" panose="020B0604020202020204" pitchFamily="34" charset="0"/>
                <a:cs typeface="Arial" panose="020B0604020202020204" pitchFamily="34" charset="0"/>
              </a:rPr>
              <a:t>.</a:t>
            </a:r>
            <a:endParaRPr lang="tr-TR"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085134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1669</TotalTime>
  <Words>1539</Words>
  <Application>Microsoft Office PowerPoint</Application>
  <PresentationFormat>Ekran Gösterisi (4:3)</PresentationFormat>
  <Paragraphs>183</Paragraphs>
  <Slides>27</Slides>
  <Notes>17</Notes>
  <HiddenSlides>0</HiddenSlides>
  <MMClips>0</MMClips>
  <ScaleCrop>false</ScaleCrop>
  <HeadingPairs>
    <vt:vector size="4" baseType="variant">
      <vt:variant>
        <vt:lpstr>Tema</vt:lpstr>
      </vt:variant>
      <vt:variant>
        <vt:i4>2</vt:i4>
      </vt:variant>
      <vt:variant>
        <vt:lpstr>Slayt Başlıkları</vt:lpstr>
      </vt:variant>
      <vt:variant>
        <vt:i4>27</vt:i4>
      </vt:variant>
    </vt:vector>
  </HeadingPairs>
  <TitlesOfParts>
    <vt:vector size="29" baseType="lpstr">
      <vt:lpstr>2_Ofis Teması</vt:lpstr>
      <vt:lpstr>1_Ofis Teması</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ULUSLARARASI KULUÇKA MERKEZİ KURMA PROGRAMI</vt:lpstr>
      <vt:lpstr>ULUSLARARASI KULUÇKA MERKEZİ KURMA PROGRAMI</vt:lpstr>
      <vt:lpstr>ULUSLARARASI KULUÇKA MERKEZİ KURMA PROGRAMI</vt:lpstr>
      <vt:lpstr>ULUSLARARASI KULUÇKA MERKEZİ KURMA PROGRAMI</vt:lpstr>
      <vt:lpstr>ULUSLARARASI KULUÇKA MERKEZİ KURMA PROGRAMI</vt:lpstr>
      <vt:lpstr>ULUSLARARASI KULUÇKA MERKEZİ KURMA PROGRAMI</vt:lpstr>
      <vt:lpstr>ULUSLARARASI KULUÇKA MERKEZİ KURMA PROGRAMI</vt:lpstr>
      <vt:lpstr>ULUSLARARASI KULUÇKA MERKEZİ KURMA PROGRAMI</vt:lpstr>
      <vt:lpstr>ULUSLARARASI KULUÇKA MERKEZİ KURMA PROGRAMI</vt:lpstr>
      <vt:lpstr>ULUSLARARASI KULUÇKA MERKEZİ KURMA PROGRAMI</vt:lpstr>
      <vt:lpstr>ULUSLARARASI KULUÇKA MERKEZİ KURMA PROGRAMI</vt:lpstr>
      <vt:lpstr>ULUSLARARASI KULUÇKA MERKEZİ KURMA PROGRAMI</vt:lpstr>
      <vt:lpstr> </vt:lpstr>
    </vt:vector>
  </TitlesOfParts>
  <Company>KOSGEB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Ahmet Karakoç</dc:creator>
  <cp:lastModifiedBy>ahmet.demircelik</cp:lastModifiedBy>
  <cp:revision>210</cp:revision>
  <cp:lastPrinted>2015-12-29T10:11:56Z</cp:lastPrinted>
  <dcterms:created xsi:type="dcterms:W3CDTF">2013-06-04T07:36:45Z</dcterms:created>
  <dcterms:modified xsi:type="dcterms:W3CDTF">2016-02-08T18:16:12Z</dcterms:modified>
</cp:coreProperties>
</file>