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handoutMasterIdLst>
    <p:handoutMasterId r:id="rId26"/>
  </p:handoutMasterIdLst>
  <p:sldIdLst>
    <p:sldId id="257" r:id="rId3"/>
    <p:sldId id="287" r:id="rId4"/>
    <p:sldId id="302" r:id="rId5"/>
    <p:sldId id="303" r:id="rId6"/>
    <p:sldId id="304" r:id="rId7"/>
    <p:sldId id="311" r:id="rId8"/>
    <p:sldId id="312" r:id="rId9"/>
    <p:sldId id="335" r:id="rId10"/>
    <p:sldId id="313" r:id="rId11"/>
    <p:sldId id="329" r:id="rId12"/>
    <p:sldId id="314" r:id="rId13"/>
    <p:sldId id="333" r:id="rId14"/>
    <p:sldId id="315" r:id="rId15"/>
    <p:sldId id="316" r:id="rId16"/>
    <p:sldId id="330" r:id="rId17"/>
    <p:sldId id="331" r:id="rId18"/>
    <p:sldId id="332" r:id="rId19"/>
    <p:sldId id="317" r:id="rId20"/>
    <p:sldId id="334" r:id="rId21"/>
    <p:sldId id="318" r:id="rId22"/>
    <p:sldId id="319" r:id="rId23"/>
    <p:sldId id="320" r:id="rId24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65" autoAdjust="0"/>
  </p:normalViewPr>
  <p:slideViewPr>
    <p:cSldViewPr>
      <p:cViewPr>
        <p:scale>
          <a:sx n="60" d="100"/>
          <a:sy n="60" d="100"/>
        </p:scale>
        <p:origin x="-157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8D3978-AEC1-46BA-8CF6-54F62C59B8A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15C5A37-3D80-44CC-8703-6CA353D4E086}">
      <dgm:prSet phldrT="[Metin]" custT="1"/>
      <dgm:spPr/>
      <dgm:t>
        <a:bodyPr/>
        <a:lstStyle/>
        <a:p>
          <a:r>
            <a:rPr lang="tr-TR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Uluslararası Hızlandırıcı Destek Programı</a:t>
          </a:r>
          <a:endParaRPr lang="tr-TR" sz="1800" b="1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6227F2D-E963-42AC-B739-0C2D36E67D82}" type="parTrans" cxnId="{1ADEEF8A-6F41-453F-B206-3D410753667C}">
      <dgm:prSet/>
      <dgm:spPr/>
      <dgm:t>
        <a:bodyPr/>
        <a:lstStyle/>
        <a:p>
          <a:endParaRPr lang="tr-TR"/>
        </a:p>
      </dgm:t>
    </dgm:pt>
    <dgm:pt modelId="{BE2812DC-A48C-4DCB-B7E4-2845B6198157}" type="sibTrans" cxnId="{1ADEEF8A-6F41-453F-B206-3D410753667C}">
      <dgm:prSet/>
      <dgm:spPr/>
      <dgm:t>
        <a:bodyPr/>
        <a:lstStyle/>
        <a:p>
          <a:endParaRPr lang="tr-TR"/>
        </a:p>
      </dgm:t>
    </dgm:pt>
    <dgm:pt modelId="{2E8E65EC-FDDE-4EEF-8A6F-F7398429208E}">
      <dgm:prSet phldrT="[Metin]" custT="1"/>
      <dgm:spPr/>
      <dgm:t>
        <a:bodyPr/>
        <a:lstStyle/>
        <a:p>
          <a:r>
            <a:rPr lang="tr-TR" sz="1800" b="0" dirty="0" smtClean="0">
              <a:latin typeface="Arial" pitchFamily="34" charset="0"/>
              <a:cs typeface="Arial" pitchFamily="34" charset="0"/>
            </a:rPr>
            <a:t>İŞLETME program kapsamında destek alabilmek için öncelikle Uluslararası Hızlandırıcı Destek Programına başvuru yapmalıdır. Program süresi 3 yıl olup Program dahilinde iki tür destek talep edebilir.</a:t>
          </a:r>
          <a:endParaRPr lang="tr-TR" sz="1800" b="0" dirty="0">
            <a:latin typeface="Arial" pitchFamily="34" charset="0"/>
            <a:cs typeface="Arial" pitchFamily="34" charset="0"/>
          </a:endParaRPr>
        </a:p>
      </dgm:t>
    </dgm:pt>
    <dgm:pt modelId="{8631B2F5-B356-4845-BC51-096DEF30B103}" type="parTrans" cxnId="{D843DD34-806F-4F9B-88CA-8F68EE1F0E10}">
      <dgm:prSet/>
      <dgm:spPr/>
      <dgm:t>
        <a:bodyPr/>
        <a:lstStyle/>
        <a:p>
          <a:endParaRPr lang="tr-TR"/>
        </a:p>
      </dgm:t>
    </dgm:pt>
    <dgm:pt modelId="{60A9AB34-269F-4787-9028-C5ECB3172F24}" type="sibTrans" cxnId="{D843DD34-806F-4F9B-88CA-8F68EE1F0E10}">
      <dgm:prSet/>
      <dgm:spPr/>
      <dgm:t>
        <a:bodyPr/>
        <a:lstStyle/>
        <a:p>
          <a:endParaRPr lang="tr-TR"/>
        </a:p>
      </dgm:t>
    </dgm:pt>
    <dgm:pt modelId="{12B170A7-0398-4C05-BA81-FF1FDEFC9FFD}">
      <dgm:prSet phldrT="[Metin]" custT="1"/>
      <dgm:spPr>
        <a:solidFill>
          <a:srgbClr val="FFC000"/>
        </a:solidFill>
      </dgm:spPr>
      <dgm:t>
        <a:bodyPr/>
        <a:lstStyle/>
        <a:p>
          <a:r>
            <a:rPr lang="tr-TR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Bireysel Uluslararası Hızlandırıcı Destek Programı</a:t>
          </a:r>
          <a:endParaRPr lang="tr-TR" sz="1800" b="1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9F05F5D-EEE9-4AED-BF84-F00AC193957F}" type="parTrans" cxnId="{93ABEF5D-556F-4A09-B0FB-07E174DB7543}">
      <dgm:prSet/>
      <dgm:spPr/>
      <dgm:t>
        <a:bodyPr/>
        <a:lstStyle/>
        <a:p>
          <a:endParaRPr lang="tr-TR"/>
        </a:p>
      </dgm:t>
    </dgm:pt>
    <dgm:pt modelId="{7B42472B-49A9-4B50-A0F9-48DBFAF25FCE}" type="sibTrans" cxnId="{93ABEF5D-556F-4A09-B0FB-07E174DB7543}">
      <dgm:prSet/>
      <dgm:spPr/>
      <dgm:t>
        <a:bodyPr/>
        <a:lstStyle/>
        <a:p>
          <a:endParaRPr lang="tr-TR"/>
        </a:p>
      </dgm:t>
    </dgm:pt>
    <dgm:pt modelId="{2E828D65-56D6-4F66-AF0D-18BF889979C3}">
      <dgm:prSet phldrT="[Metin]" custT="1"/>
      <dgm:spPr>
        <a:solidFill>
          <a:srgbClr val="FFC000"/>
        </a:solidFill>
      </dgm:spPr>
      <dgm:t>
        <a:bodyPr/>
        <a:lstStyle/>
        <a:p>
          <a:r>
            <a:rPr lang="tr-TR" sz="2000" dirty="0" smtClean="0">
              <a:latin typeface="Arial" pitchFamily="34" charset="0"/>
              <a:cs typeface="Arial" pitchFamily="34" charset="0"/>
            </a:rPr>
            <a:t>KOSGEB</a:t>
          </a:r>
          <a:r>
            <a:rPr lang="tr-TR" sz="1800" dirty="0" smtClean="0">
              <a:latin typeface="Arial" pitchFamily="34" charset="0"/>
              <a:cs typeface="Arial" pitchFamily="34" charset="0"/>
            </a:rPr>
            <a:t> tarafından yayınlanan Hızlandırıcı Program Listesinde yer alan programlar için geçerlidir. Destek almak isteyen İşletme 3 yıllık Program dahilinde hızlandırıcıya katılmadan önce destek başvurusu  formu teslim eder.</a:t>
          </a:r>
          <a:endParaRPr lang="tr-TR" sz="1800" dirty="0">
            <a:latin typeface="Arial" pitchFamily="34" charset="0"/>
            <a:cs typeface="Arial" pitchFamily="34" charset="0"/>
          </a:endParaRPr>
        </a:p>
      </dgm:t>
    </dgm:pt>
    <dgm:pt modelId="{E5997331-BB59-474B-A97F-28B42DF3402A}" type="parTrans" cxnId="{FD08C2EA-3B60-4416-83C7-C80AD0F0D7D9}">
      <dgm:prSet/>
      <dgm:spPr/>
      <dgm:t>
        <a:bodyPr/>
        <a:lstStyle/>
        <a:p>
          <a:endParaRPr lang="tr-TR"/>
        </a:p>
      </dgm:t>
    </dgm:pt>
    <dgm:pt modelId="{5D72B32E-2760-42B7-B850-AE6687F4085D}" type="sibTrans" cxnId="{FD08C2EA-3B60-4416-83C7-C80AD0F0D7D9}">
      <dgm:prSet/>
      <dgm:spPr/>
      <dgm:t>
        <a:bodyPr/>
        <a:lstStyle/>
        <a:p>
          <a:endParaRPr lang="tr-TR"/>
        </a:p>
      </dgm:t>
    </dgm:pt>
    <dgm:pt modelId="{C05F764D-EDDA-44C5-93C8-C005BF344902}">
      <dgm:prSet phldrT="[Metin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tr-TR" sz="18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Organizasyonel</a:t>
          </a:r>
          <a:r>
            <a:rPr lang="tr-TR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Uluslararası Hızlandırıcı Destek Programı</a:t>
          </a:r>
          <a:endParaRPr lang="tr-TR" sz="1800" b="1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48AF6DA-F7A3-43B5-BBFD-B8073A519A80}" type="parTrans" cxnId="{CCC2AAF7-192C-41D9-ADF2-83148B94B653}">
      <dgm:prSet/>
      <dgm:spPr/>
      <dgm:t>
        <a:bodyPr/>
        <a:lstStyle/>
        <a:p>
          <a:endParaRPr lang="tr-TR"/>
        </a:p>
      </dgm:t>
    </dgm:pt>
    <dgm:pt modelId="{9EBEFE87-D989-4682-9363-C38B900AF73E}" type="sibTrans" cxnId="{CCC2AAF7-192C-41D9-ADF2-83148B94B653}">
      <dgm:prSet/>
      <dgm:spPr/>
      <dgm:t>
        <a:bodyPr/>
        <a:lstStyle/>
        <a:p>
          <a:endParaRPr lang="tr-TR"/>
        </a:p>
      </dgm:t>
    </dgm:pt>
    <dgm:pt modelId="{86E4AE34-60E3-47B4-B2D4-3F76E54F7D6A}">
      <dgm:prSet phldrT="[Metin]" custT="1"/>
      <dgm:spPr>
        <a:solidFill>
          <a:schemeClr val="tx2">
            <a:lumMod val="40000"/>
            <a:lumOff val="6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tr-TR" sz="1800" dirty="0" smtClean="0">
              <a:latin typeface="Arial" pitchFamily="34" charset="0"/>
              <a:cs typeface="Arial" pitchFamily="34" charset="0"/>
            </a:rPr>
            <a:t>Organizasyon  sahibi  kurum/kuruluş  tarafından başvurusu yapılmış ve KOSGEB tarafından kabul edilmiş Hızlandırıcı Programlar için geçerlidir. Programa dahil olan işletmeler 3 yıllık süre içerisinde ikinci bir başvuru yapmaksızın destekten faydalanırlar.</a:t>
          </a:r>
          <a:endParaRPr lang="tr-TR" sz="1800" dirty="0">
            <a:latin typeface="Arial" pitchFamily="34" charset="0"/>
            <a:cs typeface="Arial" pitchFamily="34" charset="0"/>
          </a:endParaRPr>
        </a:p>
      </dgm:t>
    </dgm:pt>
    <dgm:pt modelId="{C81A868F-3E56-445F-8903-BEBC752878B8}" type="parTrans" cxnId="{DEEAA621-2012-41E3-822D-BE63A9CC26A6}">
      <dgm:prSet/>
      <dgm:spPr/>
      <dgm:t>
        <a:bodyPr/>
        <a:lstStyle/>
        <a:p>
          <a:endParaRPr lang="tr-TR"/>
        </a:p>
      </dgm:t>
    </dgm:pt>
    <dgm:pt modelId="{AC5E1730-C25E-4E1C-9377-003E63BA2161}" type="sibTrans" cxnId="{DEEAA621-2012-41E3-822D-BE63A9CC26A6}">
      <dgm:prSet/>
      <dgm:spPr/>
      <dgm:t>
        <a:bodyPr/>
        <a:lstStyle/>
        <a:p>
          <a:endParaRPr lang="tr-TR"/>
        </a:p>
      </dgm:t>
    </dgm:pt>
    <dgm:pt modelId="{EEB223FC-3937-4FAE-B119-5576E8496F20}" type="pres">
      <dgm:prSet presAssocID="{748D3978-AEC1-46BA-8CF6-54F62C59B8A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A1B3820B-68C1-4EC6-8363-9AEED6F1B0A9}" type="pres">
      <dgm:prSet presAssocID="{F15C5A37-3D80-44CC-8703-6CA353D4E086}" presName="composite" presStyleCnt="0"/>
      <dgm:spPr/>
    </dgm:pt>
    <dgm:pt modelId="{4A1891A5-B728-4802-9513-D1F5094B8FFD}" type="pres">
      <dgm:prSet presAssocID="{F15C5A37-3D80-44CC-8703-6CA353D4E086}" presName="bentUpArrow1" presStyleLbl="alignImgPlace1" presStyleIdx="0" presStyleCnt="2" custScaleX="109656" custScaleY="259987" custLinFactNeighborX="-84720" custLinFactNeighborY="99669"/>
      <dgm:spPr>
        <a:solidFill>
          <a:schemeClr val="accent1">
            <a:lumMod val="75000"/>
          </a:schemeClr>
        </a:solidFill>
      </dgm:spPr>
    </dgm:pt>
    <dgm:pt modelId="{519AF6F4-5C7E-47BF-8ADC-087C7E9C68AF}" type="pres">
      <dgm:prSet presAssocID="{F15C5A37-3D80-44CC-8703-6CA353D4E086}" presName="ParentText" presStyleLbl="node1" presStyleIdx="0" presStyleCnt="3" custScaleX="237671" custScaleY="178736" custLinFactNeighborX="4180" custLinFactNeighborY="-214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D3E3FF-8151-44E9-8DBD-86D4717A9CA0}" type="pres">
      <dgm:prSet presAssocID="{F15C5A37-3D80-44CC-8703-6CA353D4E086}" presName="ChildText" presStyleLbl="revTx" presStyleIdx="0" presStyleCnt="3" custScaleX="574033" custScaleY="84045" custLinFactX="134859" custLinFactNeighborX="200000" custLinFactNeighborY="-143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CE71FD5-C58B-4108-9E47-376ED9E28266}" type="pres">
      <dgm:prSet presAssocID="{BE2812DC-A48C-4DCB-B7E4-2845B6198157}" presName="sibTrans" presStyleCnt="0"/>
      <dgm:spPr/>
    </dgm:pt>
    <dgm:pt modelId="{CC94ED84-0462-43FA-972B-4549E695F24A}" type="pres">
      <dgm:prSet presAssocID="{12B170A7-0398-4C05-BA81-FF1FDEFC9FFD}" presName="composite" presStyleCnt="0"/>
      <dgm:spPr/>
    </dgm:pt>
    <dgm:pt modelId="{89138BEA-7377-4450-8C32-13D8C97BDCBF}" type="pres">
      <dgm:prSet presAssocID="{12B170A7-0398-4C05-BA81-FF1FDEFC9FFD}" presName="bentUpArrow1" presStyleLbl="alignImgPlace1" presStyleIdx="1" presStyleCnt="2" custScaleX="114571" custScaleY="250523" custLinFactX="-200000" custLinFactNeighborX="-233996" custLinFactNeighborY="44366"/>
      <dgm:spPr>
        <a:solidFill>
          <a:schemeClr val="accent1">
            <a:lumMod val="75000"/>
          </a:schemeClr>
        </a:solidFill>
      </dgm:spPr>
    </dgm:pt>
    <dgm:pt modelId="{4E55F33B-B0E6-4D1F-8684-363848663430}" type="pres">
      <dgm:prSet presAssocID="{12B170A7-0398-4C05-BA81-FF1FDEFC9FFD}" presName="ParentText" presStyleLbl="node1" presStyleIdx="1" presStyleCnt="3" custScaleX="255048" custScaleY="222783" custLinFactX="-38537" custLinFactNeighborX="-100000" custLinFactNeighborY="-220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6ACAD1-6447-47C6-83E9-E54216723961}" type="pres">
      <dgm:prSet presAssocID="{12B170A7-0398-4C05-BA81-FF1FDEFC9FFD}" presName="ChildText" presStyleLbl="revTx" presStyleIdx="1" presStyleCnt="3" custScaleX="677080" custScaleY="311823" custLinFactX="100000" custLinFactNeighborX="175478" custLinFactNeighborY="-23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7F78B58-2ABD-4618-AC40-C35064417647}" type="pres">
      <dgm:prSet presAssocID="{7B42472B-49A9-4B50-A0F9-48DBFAF25FCE}" presName="sibTrans" presStyleCnt="0"/>
      <dgm:spPr/>
    </dgm:pt>
    <dgm:pt modelId="{79795946-C90E-4589-BB87-EE0BE4E5CB90}" type="pres">
      <dgm:prSet presAssocID="{C05F764D-EDDA-44C5-93C8-C005BF344902}" presName="composite" presStyleCnt="0"/>
      <dgm:spPr/>
    </dgm:pt>
    <dgm:pt modelId="{B8E52F7E-834B-46FA-8972-38834F198914}" type="pres">
      <dgm:prSet presAssocID="{C05F764D-EDDA-44C5-93C8-C005BF344902}" presName="ParentText" presStyleLbl="node1" presStyleIdx="2" presStyleCnt="3" custScaleX="264157" custScaleY="230843" custLinFactX="-128948" custLinFactNeighborX="-200000" custLinFactNeighborY="-138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3E47385-E75E-4A53-A41A-84C08F4DB6F8}" type="pres">
      <dgm:prSet presAssocID="{C05F764D-EDDA-44C5-93C8-C005BF344902}" presName="FinalChildText" presStyleLbl="revTx" presStyleIdx="2" presStyleCnt="3" custScaleX="683755" custScaleY="316341" custLinFactNeighborX="-57" custLinFactNeighborY="260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4686B53-D858-4C0F-9259-5E34BE569B97}" type="presOf" srcId="{F15C5A37-3D80-44CC-8703-6CA353D4E086}" destId="{519AF6F4-5C7E-47BF-8ADC-087C7E9C68AF}" srcOrd="0" destOrd="0" presId="urn:microsoft.com/office/officeart/2005/8/layout/StepDownProcess"/>
    <dgm:cxn modelId="{FD08C2EA-3B60-4416-83C7-C80AD0F0D7D9}" srcId="{12B170A7-0398-4C05-BA81-FF1FDEFC9FFD}" destId="{2E828D65-56D6-4F66-AF0D-18BF889979C3}" srcOrd="0" destOrd="0" parTransId="{E5997331-BB59-474B-A97F-28B42DF3402A}" sibTransId="{5D72B32E-2760-42B7-B850-AE6687F4085D}"/>
    <dgm:cxn modelId="{41FECDE4-F9F6-49B5-8CBC-2096DE27B8FE}" type="presOf" srcId="{2E828D65-56D6-4F66-AF0D-18BF889979C3}" destId="{936ACAD1-6447-47C6-83E9-E54216723961}" srcOrd="0" destOrd="0" presId="urn:microsoft.com/office/officeart/2005/8/layout/StepDownProcess"/>
    <dgm:cxn modelId="{242B7C4D-F525-428F-81B2-F381684468B5}" type="presOf" srcId="{2E8E65EC-FDDE-4EEF-8A6F-F7398429208E}" destId="{46D3E3FF-8151-44E9-8DBD-86D4717A9CA0}" srcOrd="0" destOrd="0" presId="urn:microsoft.com/office/officeart/2005/8/layout/StepDownProcess"/>
    <dgm:cxn modelId="{12C8654E-31C8-45AD-95E2-A3D2081727B9}" type="presOf" srcId="{86E4AE34-60E3-47B4-B2D4-3F76E54F7D6A}" destId="{03E47385-E75E-4A53-A41A-84C08F4DB6F8}" srcOrd="0" destOrd="0" presId="urn:microsoft.com/office/officeart/2005/8/layout/StepDownProcess"/>
    <dgm:cxn modelId="{16DA7A2A-1EC1-4860-978E-603547D0B297}" type="presOf" srcId="{748D3978-AEC1-46BA-8CF6-54F62C59B8AB}" destId="{EEB223FC-3937-4FAE-B119-5576E8496F20}" srcOrd="0" destOrd="0" presId="urn:microsoft.com/office/officeart/2005/8/layout/StepDownProcess"/>
    <dgm:cxn modelId="{DEEAA621-2012-41E3-822D-BE63A9CC26A6}" srcId="{C05F764D-EDDA-44C5-93C8-C005BF344902}" destId="{86E4AE34-60E3-47B4-B2D4-3F76E54F7D6A}" srcOrd="0" destOrd="0" parTransId="{C81A868F-3E56-445F-8903-BEBC752878B8}" sibTransId="{AC5E1730-C25E-4E1C-9377-003E63BA2161}"/>
    <dgm:cxn modelId="{93ABEF5D-556F-4A09-B0FB-07E174DB7543}" srcId="{748D3978-AEC1-46BA-8CF6-54F62C59B8AB}" destId="{12B170A7-0398-4C05-BA81-FF1FDEFC9FFD}" srcOrd="1" destOrd="0" parTransId="{B9F05F5D-EEE9-4AED-BF84-F00AC193957F}" sibTransId="{7B42472B-49A9-4B50-A0F9-48DBFAF25FCE}"/>
    <dgm:cxn modelId="{B93A5648-73C7-4301-BD31-CDD2EE504A7C}" type="presOf" srcId="{12B170A7-0398-4C05-BA81-FF1FDEFC9FFD}" destId="{4E55F33B-B0E6-4D1F-8684-363848663430}" srcOrd="0" destOrd="0" presId="urn:microsoft.com/office/officeart/2005/8/layout/StepDownProcess"/>
    <dgm:cxn modelId="{51749177-D75D-4BE0-BFFC-A81626AC3EB3}" type="presOf" srcId="{C05F764D-EDDA-44C5-93C8-C005BF344902}" destId="{B8E52F7E-834B-46FA-8972-38834F198914}" srcOrd="0" destOrd="0" presId="urn:microsoft.com/office/officeart/2005/8/layout/StepDownProcess"/>
    <dgm:cxn modelId="{1ADEEF8A-6F41-453F-B206-3D410753667C}" srcId="{748D3978-AEC1-46BA-8CF6-54F62C59B8AB}" destId="{F15C5A37-3D80-44CC-8703-6CA353D4E086}" srcOrd="0" destOrd="0" parTransId="{66227F2D-E963-42AC-B739-0C2D36E67D82}" sibTransId="{BE2812DC-A48C-4DCB-B7E4-2845B6198157}"/>
    <dgm:cxn modelId="{CCC2AAF7-192C-41D9-ADF2-83148B94B653}" srcId="{748D3978-AEC1-46BA-8CF6-54F62C59B8AB}" destId="{C05F764D-EDDA-44C5-93C8-C005BF344902}" srcOrd="2" destOrd="0" parTransId="{348AF6DA-F7A3-43B5-BBFD-B8073A519A80}" sibTransId="{9EBEFE87-D989-4682-9363-C38B900AF73E}"/>
    <dgm:cxn modelId="{D843DD34-806F-4F9B-88CA-8F68EE1F0E10}" srcId="{F15C5A37-3D80-44CC-8703-6CA353D4E086}" destId="{2E8E65EC-FDDE-4EEF-8A6F-F7398429208E}" srcOrd="0" destOrd="0" parTransId="{8631B2F5-B356-4845-BC51-096DEF30B103}" sibTransId="{60A9AB34-269F-4787-9028-C5ECB3172F24}"/>
    <dgm:cxn modelId="{C4B27ED9-5522-4E84-AC43-639BFB3F8338}" type="presParOf" srcId="{EEB223FC-3937-4FAE-B119-5576E8496F20}" destId="{A1B3820B-68C1-4EC6-8363-9AEED6F1B0A9}" srcOrd="0" destOrd="0" presId="urn:microsoft.com/office/officeart/2005/8/layout/StepDownProcess"/>
    <dgm:cxn modelId="{4E8BEF3F-BD92-427D-8671-8A74B2471159}" type="presParOf" srcId="{A1B3820B-68C1-4EC6-8363-9AEED6F1B0A9}" destId="{4A1891A5-B728-4802-9513-D1F5094B8FFD}" srcOrd="0" destOrd="0" presId="urn:microsoft.com/office/officeart/2005/8/layout/StepDownProcess"/>
    <dgm:cxn modelId="{8CBC496E-C17A-43BC-9614-69A2740E9BC3}" type="presParOf" srcId="{A1B3820B-68C1-4EC6-8363-9AEED6F1B0A9}" destId="{519AF6F4-5C7E-47BF-8ADC-087C7E9C68AF}" srcOrd="1" destOrd="0" presId="urn:microsoft.com/office/officeart/2005/8/layout/StepDownProcess"/>
    <dgm:cxn modelId="{A63AA363-AFA3-4168-9BED-C260CF44C1CE}" type="presParOf" srcId="{A1B3820B-68C1-4EC6-8363-9AEED6F1B0A9}" destId="{46D3E3FF-8151-44E9-8DBD-86D4717A9CA0}" srcOrd="2" destOrd="0" presId="urn:microsoft.com/office/officeart/2005/8/layout/StepDownProcess"/>
    <dgm:cxn modelId="{D07B3C8D-EF81-4CEF-82C2-9BDD24C910F5}" type="presParOf" srcId="{EEB223FC-3937-4FAE-B119-5576E8496F20}" destId="{DCE71FD5-C58B-4108-9E47-376ED9E28266}" srcOrd="1" destOrd="0" presId="urn:microsoft.com/office/officeart/2005/8/layout/StepDownProcess"/>
    <dgm:cxn modelId="{5B8C4C02-1DB4-4296-8005-62A2A9FC3937}" type="presParOf" srcId="{EEB223FC-3937-4FAE-B119-5576E8496F20}" destId="{CC94ED84-0462-43FA-972B-4549E695F24A}" srcOrd="2" destOrd="0" presId="urn:microsoft.com/office/officeart/2005/8/layout/StepDownProcess"/>
    <dgm:cxn modelId="{8075D105-B895-41E3-9DE0-3C9E53EC62B9}" type="presParOf" srcId="{CC94ED84-0462-43FA-972B-4549E695F24A}" destId="{89138BEA-7377-4450-8C32-13D8C97BDCBF}" srcOrd="0" destOrd="0" presId="urn:microsoft.com/office/officeart/2005/8/layout/StepDownProcess"/>
    <dgm:cxn modelId="{CA5DE8E4-15B3-4325-BAEB-1B768346D7E4}" type="presParOf" srcId="{CC94ED84-0462-43FA-972B-4549E695F24A}" destId="{4E55F33B-B0E6-4D1F-8684-363848663430}" srcOrd="1" destOrd="0" presId="urn:microsoft.com/office/officeart/2005/8/layout/StepDownProcess"/>
    <dgm:cxn modelId="{E8E18FE5-6F98-43DC-9AF8-3F7A76FBE55E}" type="presParOf" srcId="{CC94ED84-0462-43FA-972B-4549E695F24A}" destId="{936ACAD1-6447-47C6-83E9-E54216723961}" srcOrd="2" destOrd="0" presId="urn:microsoft.com/office/officeart/2005/8/layout/StepDownProcess"/>
    <dgm:cxn modelId="{B2757C72-4AE1-4869-AAF5-DB6DD4138674}" type="presParOf" srcId="{EEB223FC-3937-4FAE-B119-5576E8496F20}" destId="{47F78B58-2ABD-4618-AC40-C35064417647}" srcOrd="3" destOrd="0" presId="urn:microsoft.com/office/officeart/2005/8/layout/StepDownProcess"/>
    <dgm:cxn modelId="{E59B5207-D6E5-4B25-A9E5-27027925E0E2}" type="presParOf" srcId="{EEB223FC-3937-4FAE-B119-5576E8496F20}" destId="{79795946-C90E-4589-BB87-EE0BE4E5CB90}" srcOrd="4" destOrd="0" presId="urn:microsoft.com/office/officeart/2005/8/layout/StepDownProcess"/>
    <dgm:cxn modelId="{8925A5B2-A904-44D6-819C-64E9458189B5}" type="presParOf" srcId="{79795946-C90E-4589-BB87-EE0BE4E5CB90}" destId="{B8E52F7E-834B-46FA-8972-38834F198914}" srcOrd="0" destOrd="0" presId="urn:microsoft.com/office/officeart/2005/8/layout/StepDownProcess"/>
    <dgm:cxn modelId="{7E0A913D-002F-439E-8255-A67CEE33B2D3}" type="presParOf" srcId="{79795946-C90E-4589-BB87-EE0BE4E5CB90}" destId="{03E47385-E75E-4A53-A41A-84C08F4DB6F8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891A5-B728-4802-9513-D1F5094B8FFD}">
      <dsp:nvSpPr>
        <dsp:cNvPr id="0" name=""/>
        <dsp:cNvSpPr/>
      </dsp:nvSpPr>
      <dsp:spPr>
        <a:xfrm rot="5400000">
          <a:off x="-151693" y="1447839"/>
          <a:ext cx="1414780" cy="67934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9AF6F4-5C7E-47BF-8ADC-087C7E9C68AF}">
      <dsp:nvSpPr>
        <dsp:cNvPr id="0" name=""/>
        <dsp:cNvSpPr/>
      </dsp:nvSpPr>
      <dsp:spPr>
        <a:xfrm>
          <a:off x="72008" y="0"/>
          <a:ext cx="2177228" cy="114608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Uluslararası Hızlandırıcı Destek Programı</a:t>
          </a:r>
          <a:endParaRPr lang="tr-TR" sz="1800" b="1" kern="1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27965" y="55957"/>
        <a:ext cx="2065314" cy="1034173"/>
      </dsp:txXfrm>
    </dsp:sp>
    <dsp:sp modelId="{46D3E3FF-8151-44E9-8DBD-86D4717A9CA0}">
      <dsp:nvSpPr>
        <dsp:cNvPr id="0" name=""/>
        <dsp:cNvSpPr/>
      </dsp:nvSpPr>
      <dsp:spPr>
        <a:xfrm>
          <a:off x="2232251" y="360040"/>
          <a:ext cx="3824556" cy="435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0" kern="1200" dirty="0" smtClean="0">
              <a:latin typeface="Arial" pitchFamily="34" charset="0"/>
              <a:cs typeface="Arial" pitchFamily="34" charset="0"/>
            </a:rPr>
            <a:t>İŞLETME program kapsamında destek alabilmek için öncelikle Uluslararası Hızlandırıcı Destek Programına başvuru yapmalıdır. Program süresi 3 yıl olup Program dahilinde iki tür destek talep edebilir.</a:t>
          </a:r>
          <a:endParaRPr lang="tr-TR" sz="1800" b="0" kern="1200" dirty="0">
            <a:latin typeface="Arial" pitchFamily="34" charset="0"/>
            <a:cs typeface="Arial" pitchFamily="34" charset="0"/>
          </a:endParaRPr>
        </a:p>
      </dsp:txBody>
      <dsp:txXfrm>
        <a:off x="2232251" y="360040"/>
        <a:ext cx="3824556" cy="435572"/>
      </dsp:txXfrm>
    </dsp:sp>
    <dsp:sp modelId="{89138BEA-7377-4450-8C32-13D8C97BDCBF}">
      <dsp:nvSpPr>
        <dsp:cNvPr id="0" name=""/>
        <dsp:cNvSpPr/>
      </dsp:nvSpPr>
      <dsp:spPr>
        <a:xfrm rot="5400000">
          <a:off x="-110718" y="2775016"/>
          <a:ext cx="1363280" cy="7097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5F33B-B0E6-4D1F-8684-363848663430}">
      <dsp:nvSpPr>
        <dsp:cNvPr id="0" name=""/>
        <dsp:cNvSpPr/>
      </dsp:nvSpPr>
      <dsp:spPr>
        <a:xfrm>
          <a:off x="864098" y="1440159"/>
          <a:ext cx="2336413" cy="1428524"/>
        </a:xfrm>
        <a:prstGeom prst="roundRect">
          <a:avLst>
            <a:gd name="adj" fmla="val 1667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Bireysel Uluslararası Hızlandırıcı Destek Programı</a:t>
          </a:r>
          <a:endParaRPr lang="tr-TR" sz="1800" b="1" kern="1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933845" y="1509906"/>
        <a:ext cx="2196919" cy="1289030"/>
      </dsp:txXfrm>
    </dsp:sp>
    <dsp:sp modelId="{936ACAD1-6447-47C6-83E9-E54216723961}">
      <dsp:nvSpPr>
        <dsp:cNvPr id="0" name=""/>
        <dsp:cNvSpPr/>
      </dsp:nvSpPr>
      <dsp:spPr>
        <a:xfrm>
          <a:off x="3672406" y="1368154"/>
          <a:ext cx="4511118" cy="1616056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latin typeface="Arial" pitchFamily="34" charset="0"/>
              <a:cs typeface="Arial" pitchFamily="34" charset="0"/>
            </a:rPr>
            <a:t>KOSGEB</a:t>
          </a:r>
          <a:r>
            <a:rPr lang="tr-TR" sz="1800" kern="1200" dirty="0" smtClean="0">
              <a:latin typeface="Arial" pitchFamily="34" charset="0"/>
              <a:cs typeface="Arial" pitchFamily="34" charset="0"/>
            </a:rPr>
            <a:t> tarafından yayınlanan Hızlandırıcı Program Listesinde yer alan programlar için geçerlidir. Destek almak isteyen İşletme 3 yıllık Program dahilinde hızlandırıcıya katılmadan önce destek başvurusu  formu teslim eder.</a:t>
          </a:r>
          <a:endParaRPr lang="tr-TR" sz="1800" kern="1200" dirty="0">
            <a:latin typeface="Arial" pitchFamily="34" charset="0"/>
            <a:cs typeface="Arial" pitchFamily="34" charset="0"/>
          </a:endParaRPr>
        </a:p>
      </dsp:txBody>
      <dsp:txXfrm>
        <a:off x="3672406" y="1368154"/>
        <a:ext cx="4511118" cy="1616056"/>
      </dsp:txXfrm>
    </dsp:sp>
    <dsp:sp modelId="{B8E52F7E-834B-46FA-8972-38834F198914}">
      <dsp:nvSpPr>
        <dsp:cNvPr id="0" name=""/>
        <dsp:cNvSpPr/>
      </dsp:nvSpPr>
      <dsp:spPr>
        <a:xfrm>
          <a:off x="936105" y="3096342"/>
          <a:ext cx="2419858" cy="1480206"/>
        </a:xfrm>
        <a:prstGeom prst="roundRect">
          <a:avLst>
            <a:gd name="adj" fmla="val 16670"/>
          </a:avLst>
        </a:prstGeom>
        <a:solidFill>
          <a:schemeClr val="tx2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Organizasyonel</a:t>
          </a:r>
          <a:r>
            <a:rPr lang="tr-TR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Uluslararası Hızlandırıcı Destek Programı</a:t>
          </a:r>
          <a:endParaRPr lang="tr-TR" sz="1800" b="1" kern="1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008376" y="3168613"/>
        <a:ext cx="2275316" cy="1335664"/>
      </dsp:txXfrm>
    </dsp:sp>
    <dsp:sp modelId="{03E47385-E75E-4A53-A41A-84C08F4DB6F8}">
      <dsp:nvSpPr>
        <dsp:cNvPr id="0" name=""/>
        <dsp:cNvSpPr/>
      </dsp:nvSpPr>
      <dsp:spPr>
        <a:xfrm>
          <a:off x="3672411" y="3185064"/>
          <a:ext cx="4555591" cy="1639471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latin typeface="Arial" pitchFamily="34" charset="0"/>
              <a:cs typeface="Arial" pitchFamily="34" charset="0"/>
            </a:rPr>
            <a:t>Organizasyon  sahibi  kurum/kuruluş  tarafından başvurusu yapılmış ve KOSGEB tarafından kabul edilmiş Hızlandırıcı Programlar için geçerlidir. Programa dahil olan işletmeler 3 yıllık süre içerisinde ikinci bir başvuru yapmaksızın destekten faydalanırlar.</a:t>
          </a:r>
          <a:endParaRPr lang="tr-TR" sz="1800" kern="1200" dirty="0">
            <a:latin typeface="Arial" pitchFamily="34" charset="0"/>
            <a:cs typeface="Arial" pitchFamily="34" charset="0"/>
          </a:endParaRPr>
        </a:p>
      </dsp:txBody>
      <dsp:txXfrm>
        <a:off x="3672411" y="3185064"/>
        <a:ext cx="4555591" cy="1639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545" tIns="45773" rIns="91545" bIns="45773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545" tIns="45773" rIns="91545" bIns="45773" rtlCol="0"/>
          <a:lstStyle>
            <a:lvl1pPr algn="r">
              <a:defRPr sz="1200"/>
            </a:lvl1pPr>
          </a:lstStyle>
          <a:p>
            <a:fld id="{32C43593-1B00-4DCF-A281-0834015E39E8}" type="datetimeFigureOut">
              <a:rPr lang="tr-TR" smtClean="0"/>
              <a:t>08.02.2016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545" tIns="45773" rIns="91545" bIns="45773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545" tIns="45773" rIns="91545" bIns="45773" rtlCol="0" anchor="b"/>
          <a:lstStyle>
            <a:lvl1pPr algn="r">
              <a:defRPr sz="1200"/>
            </a:lvl1pPr>
          </a:lstStyle>
          <a:p>
            <a:fld id="{B0A829AA-7D9D-4B92-BC05-B6A20D513F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6266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51" cy="496095"/>
          </a:xfrm>
          <a:prstGeom prst="rect">
            <a:avLst/>
          </a:prstGeom>
        </p:spPr>
        <p:txBody>
          <a:bodyPr vert="horz" lIns="91545" tIns="45773" rIns="91545" bIns="45773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49729" y="0"/>
            <a:ext cx="2946351" cy="496095"/>
          </a:xfrm>
          <a:prstGeom prst="rect">
            <a:avLst/>
          </a:prstGeom>
        </p:spPr>
        <p:txBody>
          <a:bodyPr vert="horz" lIns="91545" tIns="45773" rIns="91545" bIns="45773" rtlCol="0"/>
          <a:lstStyle>
            <a:lvl1pPr algn="r">
              <a:defRPr sz="1200"/>
            </a:lvl1pPr>
          </a:lstStyle>
          <a:p>
            <a:fld id="{38F423A3-E29B-4154-BE76-67BB73B08522}" type="datetimeFigureOut">
              <a:rPr lang="tr-TR" smtClean="0"/>
              <a:t>08.02.2016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5" tIns="45773" rIns="91545" bIns="45773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928" y="4715274"/>
            <a:ext cx="5437821" cy="4466432"/>
          </a:xfrm>
          <a:prstGeom prst="rect">
            <a:avLst/>
          </a:prstGeom>
        </p:spPr>
        <p:txBody>
          <a:bodyPr vert="horz" lIns="91545" tIns="45773" rIns="91545" bIns="45773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960"/>
            <a:ext cx="2946351" cy="496094"/>
          </a:xfrm>
          <a:prstGeom prst="rect">
            <a:avLst/>
          </a:prstGeom>
        </p:spPr>
        <p:txBody>
          <a:bodyPr vert="horz" lIns="91545" tIns="45773" rIns="91545" bIns="45773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49729" y="9428960"/>
            <a:ext cx="2946351" cy="496094"/>
          </a:xfrm>
          <a:prstGeom prst="rect">
            <a:avLst/>
          </a:prstGeom>
        </p:spPr>
        <p:txBody>
          <a:bodyPr vert="horz" lIns="91545" tIns="45773" rIns="91545" bIns="45773" rtlCol="0" anchor="b"/>
          <a:lstStyle>
            <a:lvl1pPr algn="r">
              <a:defRPr sz="1200"/>
            </a:lvl1pPr>
          </a:lstStyle>
          <a:p>
            <a:fld id="{0741C23F-EE2B-450D-91CD-36ED5232E8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631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C23F-EE2B-450D-91CD-36ED5232E80B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7837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C23F-EE2B-450D-91CD-36ED5232E80B}" type="slidenum">
              <a:rPr lang="tr-TR" smtClean="0">
                <a:solidFill>
                  <a:prstClr val="black"/>
                </a:solidFill>
              </a:rPr>
              <a:pPr/>
              <a:t>11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03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C23F-EE2B-450D-91CD-36ED5232E80B}" type="slidenum">
              <a:rPr lang="tr-TR" smtClean="0">
                <a:solidFill>
                  <a:prstClr val="black"/>
                </a:solidFill>
              </a:rPr>
              <a:pPr/>
              <a:t>13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03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C23F-EE2B-450D-91CD-36ED5232E80B}" type="slidenum">
              <a:rPr lang="tr-TR" smtClean="0">
                <a:solidFill>
                  <a:prstClr val="black"/>
                </a:solidFill>
              </a:rPr>
              <a:pPr/>
              <a:t>14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03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C23F-EE2B-450D-91CD-36ED5232E80B}" type="slidenum">
              <a:rPr lang="tr-TR" smtClean="0">
                <a:solidFill>
                  <a:prstClr val="black"/>
                </a:solidFill>
              </a:rPr>
              <a:pPr/>
              <a:t>15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03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C23F-EE2B-450D-91CD-36ED5232E80B}" type="slidenum">
              <a:rPr lang="tr-TR" smtClean="0">
                <a:solidFill>
                  <a:prstClr val="black"/>
                </a:solidFill>
              </a:rPr>
              <a:pPr/>
              <a:t>16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03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C23F-EE2B-450D-91CD-36ED5232E80B}" type="slidenum">
              <a:rPr lang="tr-TR" smtClean="0">
                <a:solidFill>
                  <a:prstClr val="black"/>
                </a:solidFill>
              </a:rPr>
              <a:pPr/>
              <a:t>17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03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C23F-EE2B-450D-91CD-36ED5232E80B}" type="slidenum">
              <a:rPr lang="tr-TR" smtClean="0">
                <a:solidFill>
                  <a:prstClr val="black"/>
                </a:solidFill>
              </a:rPr>
              <a:pPr/>
              <a:t>18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03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C23F-EE2B-450D-91CD-36ED5232E80B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5247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C23F-EE2B-450D-91CD-36ED5232E80B}" type="slidenum">
              <a:rPr lang="tr-TR" smtClean="0">
                <a:solidFill>
                  <a:prstClr val="black"/>
                </a:solidFill>
              </a:rPr>
              <a:pPr/>
              <a:t>20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03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tr-TR" baseline="0" dirty="0" smtClean="0"/>
          </a:p>
          <a:p>
            <a:pPr marL="0" indent="0">
              <a:buFont typeface="Arial" pitchFamily="34" charset="0"/>
              <a:buNone/>
            </a:pPr>
            <a:endParaRPr lang="tr-TR" baseline="0" dirty="0" smtClean="0"/>
          </a:p>
          <a:p>
            <a:endParaRPr lang="tr-TR" baseline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C23F-EE2B-450D-91CD-36ED5232E80B}" type="slidenum">
              <a:rPr lang="tr-TR" smtClean="0">
                <a:solidFill>
                  <a:prstClr val="black"/>
                </a:solidFill>
              </a:rPr>
              <a:pPr/>
              <a:t>21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03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C23F-EE2B-450D-91CD-36ED5232E80B}" type="slidenum">
              <a:rPr lang="tr-TR" smtClean="0">
                <a:solidFill>
                  <a:prstClr val="black"/>
                </a:solidFill>
              </a:rPr>
              <a:pPr/>
              <a:t>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81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C23F-EE2B-450D-91CD-36ED5232E80B}" type="slidenum">
              <a:rPr lang="tr-TR" smtClean="0">
                <a:solidFill>
                  <a:prstClr val="black"/>
                </a:solidFill>
              </a:rPr>
              <a:pPr/>
              <a:t>22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37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C23F-EE2B-450D-91CD-36ED5232E80B}" type="slidenum">
              <a:rPr lang="tr-TR" smtClean="0">
                <a:solidFill>
                  <a:prstClr val="black"/>
                </a:solidFill>
              </a:rPr>
              <a:pPr/>
              <a:t>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03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C23F-EE2B-450D-91CD-36ED5232E80B}" type="slidenum">
              <a:rPr lang="tr-TR" smtClean="0">
                <a:solidFill>
                  <a:prstClr val="black"/>
                </a:solidFill>
              </a:rPr>
              <a:pPr/>
              <a:t>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03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C23F-EE2B-450D-91CD-36ED5232E80B}" type="slidenum">
              <a:rPr lang="tr-TR" smtClean="0">
                <a:solidFill>
                  <a:prstClr val="black"/>
                </a:solidFill>
              </a:rPr>
              <a:pPr/>
              <a:t>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03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C23F-EE2B-450D-91CD-36ED5232E80B}" type="slidenum">
              <a:rPr lang="tr-TR" smtClean="0">
                <a:solidFill>
                  <a:prstClr val="black"/>
                </a:solidFill>
              </a:rPr>
              <a:pPr/>
              <a:t>6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03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C23F-EE2B-450D-91CD-36ED5232E80B}" type="slidenum">
              <a:rPr lang="tr-TR" smtClean="0">
                <a:solidFill>
                  <a:prstClr val="black"/>
                </a:solidFill>
              </a:rPr>
              <a:pPr/>
              <a:t>7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03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C23F-EE2B-450D-91CD-36ED5232E80B}" type="slidenum">
              <a:rPr lang="tr-TR" smtClean="0">
                <a:solidFill>
                  <a:prstClr val="black"/>
                </a:solidFill>
              </a:rPr>
              <a:pPr/>
              <a:t>9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03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C23F-EE2B-450D-91CD-36ED5232E80B}" type="slidenum">
              <a:rPr lang="tr-TR" smtClean="0">
                <a:solidFill>
                  <a:prstClr val="black"/>
                </a:solidFill>
              </a:rPr>
              <a:pPr/>
              <a:t>10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0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4F385-4E7B-42C3-A988-29E1B17FC7CE}" type="datetimeFigureOut">
              <a:rPr lang="tr-TR"/>
              <a:pPr>
                <a:defRPr/>
              </a:pPr>
              <a:t>08.02.2016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48FC4-8568-4868-93B8-BAFF8CFDD12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437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FBD06-07A5-4263-B91E-6DFB815A0994}" type="datetimeFigureOut">
              <a:rPr lang="tr-TR"/>
              <a:pPr>
                <a:defRPr/>
              </a:pPr>
              <a:t>08.02.2016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975BF-12B5-4ADE-B894-4A38AAE9960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5771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0D950-12D7-4507-B22B-34CFC6EB857B}" type="datetimeFigureOut">
              <a:rPr lang="tr-TR"/>
              <a:pPr>
                <a:defRPr/>
              </a:pPr>
              <a:t>08.02.2016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55B59-DBDA-4955-87D9-5366648706D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2082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C1C84-2448-4B64-AB8A-E11FCC029571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D3DC9-8864-483F-8206-C4E35500E6B2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79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06DD7-AF06-46B0-9D47-8D8B8FF65198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EE6AE-A17F-436B-9F49-5E5F1955A7BB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4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4CB2A-5C6E-4B51-8C6D-74BC2512E90D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39556-FF52-496E-BEC9-5BB29BC360ED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78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D986-0FFC-4BAD-9FBF-B0829375D39A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2CF24-F1DA-4439-8DF9-208F5242AE5A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19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A3720-5181-4E23-B2CD-020470181488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E172B-7AAC-49EB-A5BC-FD6BCF024268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584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4B33D-D729-4C9B-9045-94BA5C9A1F25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B88E3-C452-47FA-B30F-B62B71BA3AF4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133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3905A-7F24-447B-9377-17A126121D53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01265-6618-4896-82BD-20BDB01D3ECC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832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FA2D0-B3D2-4DC6-BADC-72455CEB05AE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B673C-1895-45F0-89F9-2C1E184A8265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8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8A2CF-AC85-447F-BB6B-97BB6854E903}" type="datetimeFigureOut">
              <a:rPr lang="tr-TR"/>
              <a:pPr>
                <a:defRPr/>
              </a:pPr>
              <a:t>08.02.2016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E925E-931F-4E58-9217-1AD9585FF46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4659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8F02F-5B09-49EC-9135-82D8B3A2C25A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439BF-E245-401D-8435-6967B6BB1513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1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75F0E-F560-4C95-B35D-2DEC16B779E1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03F37-FE04-4AD1-A260-FCE4AF8EC0F8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1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62A1D-96A5-457F-AA73-39C90BD02DCC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EE59A-A9FD-4309-A37F-393F99975337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7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820D8-939A-40A0-B02D-4EDA311D481C}" type="datetimeFigureOut">
              <a:rPr lang="tr-TR"/>
              <a:pPr>
                <a:defRPr/>
              </a:pPr>
              <a:t>08.02.2016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54B25-2AC0-4085-ABF9-0AADCDEB27A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533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905FA-6B9D-417D-98CF-A775758D1E34}" type="datetimeFigureOut">
              <a:rPr lang="tr-TR"/>
              <a:pPr>
                <a:defRPr/>
              </a:pPr>
              <a:t>08.02.2016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E0501-52C8-46F5-BD7D-F8046F4574B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117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1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8971B-8D30-44A8-8019-BEDFCE5A4B06}" type="datetimeFigureOut">
              <a:rPr lang="tr-TR"/>
              <a:pPr>
                <a:defRPr/>
              </a:pPr>
              <a:t>08.02.2016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75D16-A462-4137-9FAF-21A23622797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283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4573B-5522-4FE4-B4A5-6D92C5E9B504}" type="datetimeFigureOut">
              <a:rPr lang="tr-TR"/>
              <a:pPr>
                <a:defRPr/>
              </a:pPr>
              <a:t>08.02.2016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6F781-95B0-4E8D-A8A8-623A2239AB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616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FE586-EF51-44AD-8780-1B11DF9E92AD}" type="datetimeFigureOut">
              <a:rPr lang="tr-TR"/>
              <a:pPr>
                <a:defRPr/>
              </a:pPr>
              <a:t>08.02.2016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FF4D0-DF50-4EF6-BADA-260BB61F75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8715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77F5F-E41C-4E42-9207-DF84C01A7C70}" type="datetimeFigureOut">
              <a:rPr lang="tr-TR"/>
              <a:pPr>
                <a:defRPr/>
              </a:pPr>
              <a:t>08.02.2016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A7D2F-7FD2-4410-8934-CC5CEC41892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65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D2754-33BD-4A71-9C71-DC7AB1F949C0}" type="datetimeFigureOut">
              <a:rPr lang="tr-TR"/>
              <a:pPr>
                <a:defRPr/>
              </a:pPr>
              <a:t>08.02.2016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3B245-D450-4415-91D3-8155FD49AC0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380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2051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986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7BBE0B-C1A1-4FFA-8686-6F0B1C8509D8}" type="datetimeFigureOut">
              <a:rPr lang="tr-TR"/>
              <a:pPr>
                <a:defRPr/>
              </a:pPr>
              <a:t>08.02.2016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986"/>
            <a:ext cx="2895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986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F222B5-DBCC-4984-801C-044723EF072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547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986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1586FC-4E5E-441E-B258-16007E1920E3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08.02.2016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986"/>
            <a:ext cx="2895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986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6A96DC-B32B-42F9-9CD5-4B236A2AA4DB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5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Başlık"/>
          <p:cNvSpPr>
            <a:spLocks noGrp="1"/>
          </p:cNvSpPr>
          <p:nvPr>
            <p:ph type="ctrTitle"/>
          </p:nvPr>
        </p:nvSpPr>
        <p:spPr>
          <a:xfrm>
            <a:off x="685800" y="2129790"/>
            <a:ext cx="7772400" cy="1470660"/>
          </a:xfrm>
        </p:spPr>
        <p:txBody>
          <a:bodyPr/>
          <a:lstStyle/>
          <a:p>
            <a:pPr eaLnBrk="1" hangingPunct="1"/>
            <a:r>
              <a:rPr lang="tr-TR" dirty="0" smtClean="0"/>
              <a:t> </a:t>
            </a:r>
          </a:p>
        </p:txBody>
      </p:sp>
      <p:sp>
        <p:nvSpPr>
          <p:cNvPr id="3076" name="6 Metin kutusu"/>
          <p:cNvSpPr txBox="1">
            <a:spLocks noChangeArrowheads="1"/>
          </p:cNvSpPr>
          <p:nvPr/>
        </p:nvSpPr>
        <p:spPr bwMode="auto">
          <a:xfrm>
            <a:off x="352350" y="1844978"/>
            <a:ext cx="85931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tr-TR" sz="3200" b="1" dirty="0"/>
              <a:t>ULUSLARARASI </a:t>
            </a:r>
          </a:p>
          <a:p>
            <a:pPr algn="ctr"/>
            <a:r>
              <a:rPr lang="tr-TR" sz="3200" b="1" dirty="0"/>
              <a:t>KULUÇKA MERKEZİ </a:t>
            </a:r>
          </a:p>
          <a:p>
            <a:pPr algn="ctr"/>
            <a:r>
              <a:rPr lang="tr-TR" sz="3200" b="1" dirty="0"/>
              <a:t>VE HIZLANDIRICI DESTEK PROGRAMI</a:t>
            </a:r>
          </a:p>
        </p:txBody>
      </p:sp>
      <p:sp>
        <p:nvSpPr>
          <p:cNvPr id="3077" name="7 Metin kutusu"/>
          <p:cNvSpPr txBox="1">
            <a:spLocks noChangeArrowheads="1"/>
          </p:cNvSpPr>
          <p:nvPr/>
        </p:nvSpPr>
        <p:spPr bwMode="auto">
          <a:xfrm>
            <a:off x="6760206" y="5820337"/>
            <a:ext cx="21852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sz="1600" b="1" dirty="0" smtClean="0">
                <a:solidFill>
                  <a:srgbClr val="FFFFFF"/>
                </a:solidFill>
                <a:latin typeface="Frutiger 45 Light" pitchFamily="50" charset="0"/>
              </a:rPr>
              <a:t>2016 </a:t>
            </a:r>
            <a:r>
              <a:rPr lang="tr-TR" sz="1600" b="1" dirty="0">
                <a:solidFill>
                  <a:srgbClr val="FFFFFF"/>
                </a:solidFill>
                <a:latin typeface="Frutiger 45 Light" pitchFamily="50" charset="0"/>
              </a:rPr>
              <a:t>/ ANKARA</a:t>
            </a:r>
          </a:p>
        </p:txBody>
      </p:sp>
    </p:spTree>
    <p:extLst>
      <p:ext uri="{BB962C8B-B14F-4D97-AF65-F5344CB8AC3E}">
        <p14:creationId xmlns:p14="http://schemas.microsoft.com/office/powerpoint/2010/main" val="96320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etin kutusu"/>
          <p:cNvSpPr txBox="1">
            <a:spLocks noChangeArrowheads="1"/>
          </p:cNvSpPr>
          <p:nvPr/>
        </p:nvSpPr>
        <p:spPr bwMode="auto">
          <a:xfrm>
            <a:off x="1259632" y="46750"/>
            <a:ext cx="75251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9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ULUSLARARASI HIZLANDIRICI DESTEK PROGRAMI</a:t>
            </a:r>
            <a:endParaRPr lang="tr-TR" sz="3200" b="1" dirty="0">
              <a:solidFill>
                <a:prstClr val="black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52812" y="881137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Destek  Unsurları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452812" y="1322719"/>
            <a:ext cx="871296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Uluslararası Hızlandırıcı Programına katılacak kişinin</a:t>
            </a:r>
            <a:r>
              <a:rPr lang="tr-TR" sz="2100" b="1" dirty="0">
                <a:latin typeface="Arial" panose="020B0604020202020204" pitchFamily="34" charset="0"/>
                <a:cs typeface="Arial" panose="020B0604020202020204" pitchFamily="34" charset="0"/>
              </a:rPr>
              <a:t>, işletmenin sahibi veya ortağı olması gerekir.</a:t>
            </a: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 Her bir organizasyonda </a:t>
            </a:r>
            <a:r>
              <a:rPr lang="tr-TR" sz="2100" b="1" dirty="0">
                <a:latin typeface="Arial" panose="020B0604020202020204" pitchFamily="34" charset="0"/>
                <a:cs typeface="Arial" panose="020B0604020202020204" pitchFamily="34" charset="0"/>
              </a:rPr>
              <a:t>yalnızca </a:t>
            </a:r>
            <a:r>
              <a:rPr lang="tr-TR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katılımcıya </a:t>
            </a: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ait giderler desteklenir.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Katılımcının KPDS/ÜDS/YDS’den Uluslararası Hızlandırıcı Programının düzenlendiği dil kapsamında en az 60 </a:t>
            </a:r>
            <a:r>
              <a:rPr lang="tr-T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puan </a:t>
            </a: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almış olması veya bunlara denk kabul edilen ve uluslararası geçerliliği bulunan sınavlardan eş değer puan almış olması gerekir.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İşletmeler KOSGEB tarafından Uluslararası Kuluçka Merkezi Kurma Programı kapsamında desteklenmekte olan merkezlerden hızlandırıcı hizmeti almak için başvurdukları takdirde</a:t>
            </a:r>
            <a:r>
              <a:rPr lang="tr-T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ilgili UKM verdiği hizmetler için %80 indirim uygular</a:t>
            </a:r>
            <a:r>
              <a:rPr lang="tr-T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, KOSGEB tarafından </a:t>
            </a: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işletmelerin </a:t>
            </a:r>
            <a:r>
              <a:rPr lang="tr-TR" sz="2100" b="1" dirty="0">
                <a:latin typeface="Arial" panose="020B0604020202020204" pitchFamily="34" charset="0"/>
                <a:cs typeface="Arial" panose="020B0604020202020204" pitchFamily="34" charset="0"/>
              </a:rPr>
              <a:t>yalnızca ulaşım ve konaklama giderlerine destek verilir.</a:t>
            </a:r>
          </a:p>
        </p:txBody>
      </p:sp>
    </p:spTree>
    <p:extLst>
      <p:ext uri="{BB962C8B-B14F-4D97-AF65-F5344CB8AC3E}">
        <p14:creationId xmlns:p14="http://schemas.microsoft.com/office/powerpoint/2010/main" val="173502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etin kutusu"/>
          <p:cNvSpPr txBox="1">
            <a:spLocks noChangeArrowheads="1"/>
          </p:cNvSpPr>
          <p:nvPr/>
        </p:nvSpPr>
        <p:spPr bwMode="auto">
          <a:xfrm>
            <a:off x="1259632" y="188640"/>
            <a:ext cx="75251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9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ORGANİZASYONEL ULUSLARARASI HIZLANDIRICI PROGRAMI</a:t>
            </a:r>
            <a:endParaRPr lang="tr-TR" sz="3200" b="1" dirty="0">
              <a:solidFill>
                <a:prstClr val="black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60917" y="1153479"/>
            <a:ext cx="90364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Organizasyonel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Uluslararası Hızlandırıcı Programı kapsamında,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işletmelerin</a:t>
            </a:r>
          </a:p>
          <a:p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KOSGEB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birimleri, </a:t>
            </a: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Üniversiteler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eknoloji Geliştirme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ölgesi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önetici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Ş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irketleri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eknoloji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ransfer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fisleri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Özel Kuluçka Merkezleri/Hızlandırıcılar</a:t>
            </a:r>
          </a:p>
          <a:p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tarafından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münferiden veya birlikte düzenlenecek uluslararası hızlandırıcı programlarına katılmalarına destek verilir.</a:t>
            </a:r>
            <a:endParaRPr lang="tr-TR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99716" y="609016"/>
            <a:ext cx="2564110" cy="166882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2800" b="1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algn="ctr">
              <a:defRPr/>
            </a:pPr>
            <a:r>
              <a:rPr lang="tr-TR" sz="20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Başvuru</a:t>
            </a:r>
          </a:p>
          <a:p>
            <a:pPr>
              <a:defRPr/>
            </a:pPr>
            <a:r>
              <a:rPr lang="tr-TR" sz="14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*KOSGEB Birimleri</a:t>
            </a:r>
            <a:endParaRPr lang="tr-TR" sz="2000" b="1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tr-TR" sz="14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tr-TR" sz="14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Üniversiteler</a:t>
            </a:r>
            <a:endParaRPr lang="tr-TR" sz="1400" b="1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tr-TR" sz="14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tr-TR" sz="14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TGB Yönetici Şirketleri</a:t>
            </a:r>
            <a:endParaRPr lang="tr-TR" sz="1400" b="1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tr-TR" sz="12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tr-TR" sz="1200" b="1" dirty="0" err="1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TTO’lar</a:t>
            </a:r>
            <a:endParaRPr lang="tr-TR" sz="1200" b="1" dirty="0" smtClean="0"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tr-TR" sz="12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*Özel Kuluçka Merkezleri/</a:t>
            </a:r>
            <a:r>
              <a:rPr lang="tr-TR" sz="1200" b="1" dirty="0" err="1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Hızlandırıclar</a:t>
            </a:r>
            <a:endParaRPr lang="tr-TR" sz="1200" b="1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tr-TR" b="1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algn="ctr">
              <a:defRPr/>
            </a:pPr>
            <a:endParaRPr lang="tr-TR" sz="2800" b="1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5" name="Aşağı Ok 4"/>
          <p:cNvSpPr/>
          <p:nvPr/>
        </p:nvSpPr>
        <p:spPr>
          <a:xfrm>
            <a:off x="1119188" y="2269004"/>
            <a:ext cx="323850" cy="4525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6" name="Yuvarlatılmış Dikdörtgen 5"/>
          <p:cNvSpPr/>
          <p:nvPr/>
        </p:nvSpPr>
        <p:spPr>
          <a:xfrm>
            <a:off x="1" y="2721522"/>
            <a:ext cx="2228426" cy="79503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KOSGEB BAŞKANLIĞINA 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5169297" y="804288"/>
            <a:ext cx="1999214" cy="795033"/>
          </a:xfrm>
          <a:prstGeom prst="roundRect">
            <a:avLst/>
          </a:prstGeom>
          <a:solidFill>
            <a:srgbClr val="00BA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Değerlendirme Kuruluna Havale Edilmesi</a:t>
            </a:r>
          </a:p>
        </p:txBody>
      </p:sp>
      <p:sp>
        <p:nvSpPr>
          <p:cNvPr id="8" name="Yuvarlatılmış Dikdörtgen 7"/>
          <p:cNvSpPr/>
          <p:nvPr/>
        </p:nvSpPr>
        <p:spPr>
          <a:xfrm>
            <a:off x="188913" y="3862405"/>
            <a:ext cx="2366962" cy="117274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BAŞVURUNUN MEVZUATA GÖRE İNCELENMESİ</a:t>
            </a:r>
          </a:p>
        </p:txBody>
      </p:sp>
      <p:sp>
        <p:nvSpPr>
          <p:cNvPr id="9" name="Aşağı Ok 8"/>
          <p:cNvSpPr/>
          <p:nvPr/>
        </p:nvSpPr>
        <p:spPr>
          <a:xfrm>
            <a:off x="1106488" y="3513451"/>
            <a:ext cx="323850" cy="3489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2" name="Yuvarlatılmış Dikdörtgen 11"/>
          <p:cNvSpPr/>
          <p:nvPr/>
        </p:nvSpPr>
        <p:spPr>
          <a:xfrm>
            <a:off x="2340356" y="2614897"/>
            <a:ext cx="2015620" cy="8991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/>
          </a:p>
          <a:p>
            <a:pPr algn="ctr">
              <a:defRPr/>
            </a:pPr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Revize edilmesi İçin </a:t>
            </a:r>
            <a:r>
              <a:rPr lang="tr-T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 süre </a:t>
            </a:r>
            <a:r>
              <a:rPr lang="tr-T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verilir.</a:t>
            </a:r>
            <a:endParaRPr lang="tr-T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tr-TR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</a:t>
            </a:r>
          </a:p>
        </p:txBody>
      </p:sp>
      <p:sp>
        <p:nvSpPr>
          <p:cNvPr id="46094" name="Metin kutusu 9"/>
          <p:cNvSpPr txBox="1">
            <a:spLocks noChangeArrowheads="1"/>
          </p:cNvSpPr>
          <p:nvPr/>
        </p:nvSpPr>
        <p:spPr bwMode="auto">
          <a:xfrm>
            <a:off x="1106488" y="68349"/>
            <a:ext cx="7840664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defRPr/>
            </a:pPr>
            <a:r>
              <a:rPr lang="tr-TR" sz="20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tr-TR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Organizasyonel</a:t>
            </a:r>
            <a:r>
              <a:rPr lang="tr-TR" sz="20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Uluslararası Hızlandırıcı DESTEK Programı      SÜREÇ ADIMLARI</a:t>
            </a:r>
          </a:p>
        </p:txBody>
      </p:sp>
      <p:sp>
        <p:nvSpPr>
          <p:cNvPr id="13" name="Oval 12"/>
          <p:cNvSpPr/>
          <p:nvPr/>
        </p:nvSpPr>
        <p:spPr>
          <a:xfrm>
            <a:off x="5034086" y="3720864"/>
            <a:ext cx="1962903" cy="2731090"/>
          </a:xfrm>
          <a:prstGeom prst="ellipse">
            <a:avLst/>
          </a:prstGeom>
          <a:solidFill>
            <a:srgbClr val="FFC00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Katılacak İşletmeler </a:t>
            </a:r>
            <a:r>
              <a:rPr lang="tr-T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Uluslararası Hızlandırıcı Programı </a:t>
            </a:r>
            <a:r>
              <a:rPr lang="tr-T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Başvurusu </a:t>
            </a:r>
            <a:r>
              <a:rPr lang="tr-T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Yaparlar.</a:t>
            </a:r>
            <a:endParaRPr lang="tr-T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Yatay Kaydırma 2"/>
          <p:cNvSpPr/>
          <p:nvPr/>
        </p:nvSpPr>
        <p:spPr>
          <a:xfrm>
            <a:off x="859755" y="5138888"/>
            <a:ext cx="2737343" cy="1585245"/>
          </a:xfrm>
          <a:prstGeom prst="horizontalScroll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Ön Değerlendirme</a:t>
            </a:r>
          </a:p>
        </p:txBody>
      </p:sp>
      <p:pic>
        <p:nvPicPr>
          <p:cNvPr id="206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17" y="68349"/>
            <a:ext cx="719137" cy="5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Yukarı Bükülü Ok 14"/>
          <p:cNvSpPr/>
          <p:nvPr/>
        </p:nvSpPr>
        <p:spPr>
          <a:xfrm rot="5400000">
            <a:off x="790275" y="5110222"/>
            <a:ext cx="591151" cy="52705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8" name="Yuvarlatılmış Dikdörtgen 27"/>
          <p:cNvSpPr/>
          <p:nvPr/>
        </p:nvSpPr>
        <p:spPr>
          <a:xfrm>
            <a:off x="5016993" y="2137057"/>
            <a:ext cx="1804039" cy="126162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Başvurunun   Kabulü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Yuvarlatılmış Dikdörtgen 28"/>
          <p:cNvSpPr/>
          <p:nvPr/>
        </p:nvSpPr>
        <p:spPr>
          <a:xfrm>
            <a:off x="7191687" y="1523931"/>
            <a:ext cx="1732704" cy="6936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Başvurunun </a:t>
            </a:r>
            <a:r>
              <a:rPr lang="tr-TR" sz="1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Uygun</a:t>
            </a:r>
            <a:r>
              <a:rPr lang="tr-TR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Bulunmaması</a:t>
            </a:r>
            <a:endParaRPr lang="tr-TR" dirty="0"/>
          </a:p>
        </p:txBody>
      </p:sp>
      <p:sp>
        <p:nvSpPr>
          <p:cNvPr id="19" name="Yukarı Bükülü Ok 18"/>
          <p:cNvSpPr/>
          <p:nvPr/>
        </p:nvSpPr>
        <p:spPr>
          <a:xfrm>
            <a:off x="3348166" y="4685033"/>
            <a:ext cx="738188" cy="948074"/>
          </a:xfrm>
          <a:prstGeom prst="bentUpArrow">
            <a:avLst>
              <a:gd name="adj1" fmla="val 23639"/>
              <a:gd name="adj2" fmla="val 25000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1" name="Aşağı Ok 20"/>
          <p:cNvSpPr/>
          <p:nvPr/>
        </p:nvSpPr>
        <p:spPr>
          <a:xfrm>
            <a:off x="5718825" y="1599321"/>
            <a:ext cx="400374" cy="618240"/>
          </a:xfrm>
          <a:prstGeom prst="downArrow">
            <a:avLst>
              <a:gd name="adj1" fmla="val 50000"/>
              <a:gd name="adj2" fmla="val 4674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2" name="Bükülü Ok 21"/>
          <p:cNvSpPr/>
          <p:nvPr/>
        </p:nvSpPr>
        <p:spPr>
          <a:xfrm rot="5400000">
            <a:off x="7363288" y="984248"/>
            <a:ext cx="322126" cy="757238"/>
          </a:xfrm>
          <a:prstGeom prst="ben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876256" y="2614897"/>
            <a:ext cx="2376264" cy="186096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Programının En az </a:t>
            </a:r>
            <a:r>
              <a:rPr lang="tr-T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tr-T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KOBİ ile </a:t>
            </a:r>
            <a:r>
              <a:rPr lang="tr-T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Gerçekleşmesi </a:t>
            </a:r>
            <a:r>
              <a:rPr lang="tr-T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gerekmektedir</a:t>
            </a:r>
          </a:p>
        </p:txBody>
      </p:sp>
      <p:sp>
        <p:nvSpPr>
          <p:cNvPr id="38" name="Aşağı Ok 37"/>
          <p:cNvSpPr/>
          <p:nvPr/>
        </p:nvSpPr>
        <p:spPr>
          <a:xfrm>
            <a:off x="5718825" y="3386041"/>
            <a:ext cx="304800" cy="31868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41" name="Yuvarlatılmış Dikdörtgen 40"/>
          <p:cNvSpPr/>
          <p:nvPr/>
        </p:nvSpPr>
        <p:spPr>
          <a:xfrm>
            <a:off x="3110943" y="3753581"/>
            <a:ext cx="1865942" cy="89915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/>
          </a:p>
          <a:p>
            <a:pPr algn="ctr">
              <a:defRPr/>
            </a:pP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Başvurunun 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Kabulü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tr-TR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</a:t>
            </a:r>
          </a:p>
        </p:txBody>
      </p:sp>
      <p:sp>
        <p:nvSpPr>
          <p:cNvPr id="24" name="Yukarı Ok 23"/>
          <p:cNvSpPr/>
          <p:nvPr/>
        </p:nvSpPr>
        <p:spPr>
          <a:xfrm>
            <a:off x="2628984" y="3566033"/>
            <a:ext cx="341313" cy="187384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43" name="Yukarı Bükülü Ok 42"/>
          <p:cNvSpPr/>
          <p:nvPr/>
        </p:nvSpPr>
        <p:spPr>
          <a:xfrm rot="16200000">
            <a:off x="2634050" y="1646471"/>
            <a:ext cx="981535" cy="944562"/>
          </a:xfrm>
          <a:prstGeom prst="bentUpArrow">
            <a:avLst>
              <a:gd name="adj1" fmla="val 23639"/>
              <a:gd name="adj2" fmla="val 25000"/>
              <a:gd name="adj3" fmla="val 25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5" name="Bükülü Ok 24"/>
          <p:cNvSpPr/>
          <p:nvPr/>
        </p:nvSpPr>
        <p:spPr>
          <a:xfrm>
            <a:off x="4449763" y="1008624"/>
            <a:ext cx="715962" cy="273268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9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chemeClr val="tx1"/>
              </a:solidFill>
            </a:endParaRPr>
          </a:p>
        </p:txBody>
      </p:sp>
      <p:sp>
        <p:nvSpPr>
          <p:cNvPr id="26" name="Şeritli Sağ Ok 25"/>
          <p:cNvSpPr/>
          <p:nvPr/>
        </p:nvSpPr>
        <p:spPr>
          <a:xfrm rot="19056172">
            <a:off x="6757988" y="3945263"/>
            <a:ext cx="520700" cy="336208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31" name="Yuvarlatılmış Dikdörtgen 30"/>
          <p:cNvSpPr/>
          <p:nvPr/>
        </p:nvSpPr>
        <p:spPr>
          <a:xfrm>
            <a:off x="7162800" y="4784985"/>
            <a:ext cx="1677988" cy="172087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Katılım Sağlayan İşletmeler Ödeme Talep </a:t>
            </a:r>
            <a:r>
              <a:rPr lang="tr-T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Ederler.</a:t>
            </a:r>
            <a:endParaRPr lang="tr-T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Aşağı Ok 46"/>
          <p:cNvSpPr/>
          <p:nvPr/>
        </p:nvSpPr>
        <p:spPr>
          <a:xfrm>
            <a:off x="7883526" y="4493392"/>
            <a:ext cx="303213" cy="31868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906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etin kutusu"/>
          <p:cNvSpPr txBox="1">
            <a:spLocks noChangeArrowheads="1"/>
          </p:cNvSpPr>
          <p:nvPr/>
        </p:nvSpPr>
        <p:spPr bwMode="auto">
          <a:xfrm>
            <a:off x="1259632" y="188640"/>
            <a:ext cx="75251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9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ORGANİZASYONEL ULUSLARARASI HIZLANDIRICI PROGRAMI</a:t>
            </a:r>
            <a:endParaRPr lang="tr-TR" sz="3200" b="1" dirty="0">
              <a:solidFill>
                <a:prstClr val="black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51519" y="1340768"/>
            <a:ext cx="864096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Gerçekleştirilecek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organizasyonların; İşletmelerin,</a:t>
            </a:r>
          </a:p>
          <a:p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Hızlandırıcıların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ortak çalışma alanlarında yer alması,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Mentörlük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hizmeti alması,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idilecek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ülkedeki risk sermayedarları ile görüşmesi,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iş melekleri ile görüşmeler ve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uluslararasılaşmasını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kolaylaştıracak diğer profesyonel ağlara erişim hizmetlerinden 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az birini içermesi zorunludur.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Bunların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yanı sıra eğitim ve danışmanlık hizmetleri de sağlanabilir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tr-T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Organizasyon faaliyetleri tüm katılımcıları kapsayacak şekilde düzenlenmelidir.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18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etin kutusu"/>
          <p:cNvSpPr txBox="1">
            <a:spLocks noChangeArrowheads="1"/>
          </p:cNvSpPr>
          <p:nvPr/>
        </p:nvSpPr>
        <p:spPr bwMode="auto">
          <a:xfrm>
            <a:off x="1259632" y="188640"/>
            <a:ext cx="75251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9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ORGANİZASYONEL ULUSLARARASI HIZLANDIRICI PROGRAMI</a:t>
            </a:r>
            <a:endParaRPr lang="tr-TR" sz="3200" b="1" dirty="0">
              <a:solidFill>
                <a:prstClr val="black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0" y="1340768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Organizasyonel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Uluslararası Hızlandırıcı Programı başvurusu ve değerlendirme dönemleri aşağıda yer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almaktadır.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994135"/>
              </p:ext>
            </p:extLst>
          </p:nvPr>
        </p:nvGraphicFramePr>
        <p:xfrm>
          <a:off x="323528" y="2492896"/>
          <a:ext cx="8208912" cy="3450818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2071213"/>
                <a:gridCol w="2477965"/>
                <a:gridCol w="3659734"/>
              </a:tblGrid>
              <a:tr h="5003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Başvuru Dönemi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Değerlendirme Dönemi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91742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Dönem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Ocak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Şubat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91742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Dönem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Nisan</a:t>
                      </a:r>
                      <a:endParaRPr lang="tr-TR" sz="20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91742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Dönem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Mayıs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Haziran</a:t>
                      </a:r>
                      <a:endParaRPr lang="tr-TR" sz="20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91742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Dönem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Temmuz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Ağustos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91742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Dönem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Eylül</a:t>
                      </a:r>
                      <a:endParaRPr lang="tr-TR" sz="20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Ekim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91742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r>
                        <a:rPr lang="tr-TR" sz="2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Dönem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Kasım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Aralık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63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etin kutusu"/>
          <p:cNvSpPr txBox="1">
            <a:spLocks noChangeArrowheads="1"/>
          </p:cNvSpPr>
          <p:nvPr/>
        </p:nvSpPr>
        <p:spPr bwMode="auto">
          <a:xfrm>
            <a:off x="1259632" y="188640"/>
            <a:ext cx="75251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9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ORGANİZASYONEL ULUSLARARASI HIZLANDIRICI PROGRAMI</a:t>
            </a:r>
            <a:endParaRPr lang="tr-TR" sz="3200" b="1" dirty="0">
              <a:solidFill>
                <a:prstClr val="black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47825" y="1324029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Organizasyonel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Uluslararası Hızlandırıcı Programı’nın düzenlenebilmesi için başvuru esnasında KOSGEB Veri Tabanına kayıtlı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en az 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5,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en fazla 10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işletmenin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yer alması gerekir ve bunların dışında başka işletme programa dâhil edilemez.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estek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ödemesinin yapılabilmesi için en az 5 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işletmenin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katılımı 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zorunludur.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 nedenle program organizasyonunun maksimum işletme sayısına göre planlanması önerilmektedir.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Başvuru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dönemleri dışında organizasyon başvurusu kabul edilmez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789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etin kutusu"/>
          <p:cNvSpPr txBox="1">
            <a:spLocks noChangeArrowheads="1"/>
          </p:cNvSpPr>
          <p:nvPr/>
        </p:nvSpPr>
        <p:spPr bwMode="auto">
          <a:xfrm>
            <a:off x="1259632" y="188640"/>
            <a:ext cx="75251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9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ORGANİZASYONEL ULUSLARARASI HIZLANDIRICI PROGRAMI</a:t>
            </a:r>
            <a:endParaRPr lang="tr-TR" sz="3200" b="1" dirty="0">
              <a:solidFill>
                <a:prstClr val="black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47825" y="1324029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Örnek Durum-1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147824" y="2420888"/>
            <a:ext cx="88886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Organizasyonel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Uluslararası Hızlandırıcı Programı kapsamında 5 işletme için başvuru yapılmış ve ilgili Program onaylanmış olsun. Bu 5 işletmeden 1 tanesi Programa katılım sağlayamazsa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toplam katılım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4’e düşeceği için Uygulama Esasları gereği diğer işletmelere ödeme yapılamaz.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73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etin kutusu"/>
          <p:cNvSpPr txBox="1">
            <a:spLocks noChangeArrowheads="1"/>
          </p:cNvSpPr>
          <p:nvPr/>
        </p:nvSpPr>
        <p:spPr bwMode="auto">
          <a:xfrm>
            <a:off x="1259632" y="188640"/>
            <a:ext cx="75251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9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ORGANİZASYONEL ULUSLARARASI HIZLANDIRICI PROGRAMI</a:t>
            </a:r>
            <a:endParaRPr lang="tr-TR" sz="3200" b="1" dirty="0">
              <a:solidFill>
                <a:prstClr val="black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47825" y="1188041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Örnek Durum-2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147824" y="1988840"/>
            <a:ext cx="88886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Organizasyonel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Uluslararası Hızlandırıcı Programı kapsamında 10 işletme için başvuru yapılmış ve onaylanmış ise bu 10 işletmeden 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az 5 tanesi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Programa katılım sağlamalıdır. Katılım sağlayacak işletmelerin organizasyondan önce bağlı bulundukları KOSGEB Müdürlüklerine program başvurusu yapmaları gerekmektedir.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başvurusu yapmayan ve/veya katılım sağlamayan işletmelere ödeme gerçekleştirilmez.</a:t>
            </a:r>
          </a:p>
        </p:txBody>
      </p:sp>
    </p:spTree>
    <p:extLst>
      <p:ext uri="{BB962C8B-B14F-4D97-AF65-F5344CB8AC3E}">
        <p14:creationId xmlns:p14="http://schemas.microsoft.com/office/powerpoint/2010/main" val="14445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etin kutusu"/>
          <p:cNvSpPr txBox="1">
            <a:spLocks noChangeArrowheads="1"/>
          </p:cNvSpPr>
          <p:nvPr/>
        </p:nvSpPr>
        <p:spPr bwMode="auto">
          <a:xfrm>
            <a:off x="1259631" y="188640"/>
            <a:ext cx="78843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9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BİREYSEL OLARAK KATILIM SAĞLANACAK ULUSLARARASI HIZLANDIRICI PROGRAMI</a:t>
            </a:r>
            <a:endParaRPr lang="tr-TR" sz="3200" b="1" dirty="0">
              <a:solidFill>
                <a:prstClr val="black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07841" y="1340768"/>
            <a:ext cx="89361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Ar-Ge ve/veya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inovasyon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projesi kamu kaynakları ile desteklenerek başarı ile tamamlanmış işletmelerin bireysel olarak uluslararası hızlandırıcı programlarına katılmalarına destek verilir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Bireysel olarak katılım sağlanacak uluslararası hızlandırıcılar, ilgili Başkanlık birimi tarafından belirlenir ve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www.kosgeb.gov.tr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internet adresinde yayınlanır</a:t>
            </a:r>
            <a:r>
              <a:rPr lang="tr-TR" sz="24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tr-TR" sz="24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İşletmeye destek ödemesi yapılabilmesi için tüm hizmetleri başvuruda belirttiği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uluslararası hızlandırıcıdan/hızlandırıcılardan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alması gerekir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11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5"/>
          <p:cNvSpPr/>
          <p:nvPr/>
        </p:nvSpPr>
        <p:spPr>
          <a:xfrm>
            <a:off x="1872516" y="3336513"/>
            <a:ext cx="1891432" cy="79503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KOSGEB </a:t>
            </a:r>
            <a:r>
              <a:rPr lang="tr-TR" sz="20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Müdürlüğü </a:t>
            </a:r>
            <a:endParaRPr lang="tr-TR" sz="2000" b="1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Yuvarlatılmış Dikdörtgen 11"/>
          <p:cNvSpPr/>
          <p:nvPr/>
        </p:nvSpPr>
        <p:spPr>
          <a:xfrm>
            <a:off x="-16406" y="4218608"/>
            <a:ext cx="2575510" cy="214311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tr-T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İşletme, Destek Başvuru formu ile listede yer alan katılmak istediği Hızlandırıcı programına  başvuru yapar.</a:t>
            </a:r>
            <a:endParaRPr lang="tr-T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tr-TR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</a:t>
            </a:r>
          </a:p>
        </p:txBody>
      </p:sp>
      <p:sp>
        <p:nvSpPr>
          <p:cNvPr id="46094" name="Metin kutusu 9"/>
          <p:cNvSpPr txBox="1">
            <a:spLocks noChangeArrowheads="1"/>
          </p:cNvSpPr>
          <p:nvPr/>
        </p:nvSpPr>
        <p:spPr bwMode="auto">
          <a:xfrm>
            <a:off x="1979712" y="31319"/>
            <a:ext cx="6984776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tr-TR" sz="20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Bireysel  Uluslararası Hızlandırıcı Programı SÜREÇ ADIMLARI</a:t>
            </a:r>
          </a:p>
        </p:txBody>
      </p:sp>
      <p:sp>
        <p:nvSpPr>
          <p:cNvPr id="13" name="Oval 12"/>
          <p:cNvSpPr/>
          <p:nvPr/>
        </p:nvSpPr>
        <p:spPr>
          <a:xfrm>
            <a:off x="2818232" y="468818"/>
            <a:ext cx="2790169" cy="2453733"/>
          </a:xfrm>
          <a:prstGeom prst="ellipse">
            <a:avLst/>
          </a:prstGeom>
          <a:solidFill>
            <a:srgbClr val="FFC00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</a:t>
            </a:r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Katılacak İşletmeler </a:t>
            </a:r>
            <a:r>
              <a:rPr lang="tr-T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Uluslararası Hızlandırıcı </a:t>
            </a:r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Destek Programı Başvurusu </a:t>
            </a:r>
            <a:r>
              <a:rPr lang="tr-T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Yaparlar.</a:t>
            </a:r>
            <a:endParaRPr lang="tr-T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Yatay Kaydırma 2"/>
          <p:cNvSpPr/>
          <p:nvPr/>
        </p:nvSpPr>
        <p:spPr>
          <a:xfrm>
            <a:off x="3630434" y="3096874"/>
            <a:ext cx="2737343" cy="1585245"/>
          </a:xfrm>
          <a:prstGeom prst="horizontalScroll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BAŞVURUNUN MEVZUATA GÖRE İNCELENMESİ</a:t>
            </a:r>
          </a:p>
        </p:txBody>
      </p:sp>
      <p:pic>
        <p:nvPicPr>
          <p:cNvPr id="4106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93" y="85361"/>
            <a:ext cx="1020030" cy="65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Yukarı Bükülü Ok 14"/>
          <p:cNvSpPr/>
          <p:nvPr/>
        </p:nvSpPr>
        <p:spPr>
          <a:xfrm>
            <a:off x="2591687" y="4146094"/>
            <a:ext cx="589559" cy="1088867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9" name="Yuvarlatılmış Dikdörtgen 28"/>
          <p:cNvSpPr/>
          <p:nvPr/>
        </p:nvSpPr>
        <p:spPr>
          <a:xfrm>
            <a:off x="3916865" y="5290166"/>
            <a:ext cx="2028315" cy="10191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Başvurunun </a:t>
            </a:r>
            <a:r>
              <a:rPr lang="tr-TR" sz="1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Uygun</a:t>
            </a:r>
            <a:r>
              <a:rPr lang="tr-TR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Bulunmaması</a:t>
            </a:r>
            <a:endParaRPr lang="tr-T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Yuvarlatılmış Dikdörtgen 40"/>
          <p:cNvSpPr/>
          <p:nvPr/>
        </p:nvSpPr>
        <p:spPr>
          <a:xfrm>
            <a:off x="5934907" y="1980608"/>
            <a:ext cx="2015620" cy="89915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Başvurunun </a:t>
            </a:r>
            <a:r>
              <a:rPr lang="tr-T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Kabulü</a:t>
            </a:r>
            <a:endParaRPr lang="tr-T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tr-TR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</a:t>
            </a:r>
          </a:p>
        </p:txBody>
      </p:sp>
      <p:sp>
        <p:nvSpPr>
          <p:cNvPr id="31" name="Yuvarlatılmış Dikdörtgen 30"/>
          <p:cNvSpPr/>
          <p:nvPr/>
        </p:nvSpPr>
        <p:spPr>
          <a:xfrm>
            <a:off x="6511897" y="4901571"/>
            <a:ext cx="2160091" cy="17192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Katılım Sağlayan </a:t>
            </a:r>
            <a:r>
              <a:rPr lang="tr-T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İşletme Ödeme </a:t>
            </a:r>
            <a:r>
              <a:rPr lang="tr-T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Talep </a:t>
            </a:r>
            <a:r>
              <a:rPr lang="tr-T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Eder</a:t>
            </a:r>
            <a:endParaRPr lang="tr-T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ey Kaydırma 4"/>
          <p:cNvSpPr/>
          <p:nvPr/>
        </p:nvSpPr>
        <p:spPr>
          <a:xfrm>
            <a:off x="5986318" y="685163"/>
            <a:ext cx="3157682" cy="1143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KOSGEB tarafından Hızlandırıcı program Listesinin Yayınlanması</a:t>
            </a:r>
            <a:endParaRPr lang="tr-TR" sz="1400" b="1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ound"/>
          <p:cNvSpPr>
            <a:spLocks noEditPoints="1" noChangeArrowheads="1"/>
          </p:cNvSpPr>
          <p:nvPr/>
        </p:nvSpPr>
        <p:spPr bwMode="auto">
          <a:xfrm rot="10180017">
            <a:off x="5725383" y="941168"/>
            <a:ext cx="484504" cy="820151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Sola Bükülü Ok 9"/>
          <p:cNvSpPr/>
          <p:nvPr/>
        </p:nvSpPr>
        <p:spPr>
          <a:xfrm>
            <a:off x="7986356" y="2278535"/>
            <a:ext cx="429379" cy="1053794"/>
          </a:xfrm>
          <a:prstGeom prst="curved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-34826" y="877446"/>
            <a:ext cx="2323323" cy="200231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Başvuru sahibi işletmeye </a:t>
            </a:r>
            <a:r>
              <a:rPr lang="tr-TR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 yıllık Uluslararası Hızlandırıcı programa kabulü bildirilir.</a:t>
            </a:r>
            <a:r>
              <a:rPr lang="tr-TR" sz="2000" dirty="0" smtClean="0"/>
              <a:t> </a:t>
            </a:r>
            <a:endParaRPr lang="tr-TR" sz="2000" dirty="0"/>
          </a:p>
        </p:txBody>
      </p:sp>
      <p:sp>
        <p:nvSpPr>
          <p:cNvPr id="16" name="Yukarı Ok 15"/>
          <p:cNvSpPr/>
          <p:nvPr/>
        </p:nvSpPr>
        <p:spPr>
          <a:xfrm rot="10800000">
            <a:off x="966297" y="2879758"/>
            <a:ext cx="390726" cy="1338848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karı Bükülü Ok 19"/>
          <p:cNvSpPr/>
          <p:nvPr/>
        </p:nvSpPr>
        <p:spPr>
          <a:xfrm rot="2453427">
            <a:off x="3563009" y="4043080"/>
            <a:ext cx="425385" cy="40201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Yukarı Bükülü Ok 22"/>
          <p:cNvSpPr/>
          <p:nvPr/>
        </p:nvSpPr>
        <p:spPr>
          <a:xfrm rot="16200000">
            <a:off x="1913829" y="2396505"/>
            <a:ext cx="1334924" cy="53672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Bükülü Ok 24"/>
          <p:cNvSpPr/>
          <p:nvPr/>
        </p:nvSpPr>
        <p:spPr>
          <a:xfrm>
            <a:off x="5256076" y="2393251"/>
            <a:ext cx="62730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7" name="Aşağı Ok 26"/>
          <p:cNvSpPr/>
          <p:nvPr/>
        </p:nvSpPr>
        <p:spPr>
          <a:xfrm rot="986360">
            <a:off x="3263499" y="2709934"/>
            <a:ext cx="407850" cy="62168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Aşağı Ok 27"/>
          <p:cNvSpPr/>
          <p:nvPr/>
        </p:nvSpPr>
        <p:spPr>
          <a:xfrm>
            <a:off x="4873064" y="4512977"/>
            <a:ext cx="252085" cy="777189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Dalga 29"/>
          <p:cNvSpPr/>
          <p:nvPr/>
        </p:nvSpPr>
        <p:spPr>
          <a:xfrm>
            <a:off x="6241738" y="2922551"/>
            <a:ext cx="2430250" cy="185986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Başvuruya konu olan hızlandırıcı programına katılım sağlanması ve hizmetlerin alınması</a:t>
            </a:r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Çember Ok 32"/>
          <p:cNvSpPr/>
          <p:nvPr/>
        </p:nvSpPr>
        <p:spPr>
          <a:xfrm rot="5092564">
            <a:off x="8182784" y="4207942"/>
            <a:ext cx="978408" cy="978408"/>
          </a:xfrm>
          <a:prstGeom prst="circular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1115616" y="1292900"/>
            <a:ext cx="70570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-13594" y="1124744"/>
            <a:ext cx="9143999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tr-T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İÇERİK</a:t>
            </a:r>
            <a:endParaRPr lang="tr-T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KOSGEB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Uluslararası Kuluçka Merkezi ve Hızlandırıcı Destek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Programı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Uluslararası </a:t>
            </a: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Hızlandırıcı 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Programı</a:t>
            </a:r>
          </a:p>
          <a:p>
            <a:pPr marL="1077913" lvl="1" indent="-354013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Organizasyonel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Uluslararası Hızlandırıcı Programı</a:t>
            </a:r>
          </a:p>
          <a:p>
            <a:pPr marL="1077913" lvl="1" indent="-354013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Bireysel Olarak Katılım Sağlanacak Uluslararası Hızlandırıcı Programı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5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etin kutusu"/>
          <p:cNvSpPr txBox="1">
            <a:spLocks noChangeArrowheads="1"/>
          </p:cNvSpPr>
          <p:nvPr/>
        </p:nvSpPr>
        <p:spPr bwMode="auto">
          <a:xfrm>
            <a:off x="1259631" y="188640"/>
            <a:ext cx="78843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9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BİREYSEL OLARAK KATILIM SAĞLANACAK ULUSLARARASI HIZLANDIRICI PROGRAMI</a:t>
            </a:r>
            <a:endParaRPr lang="tr-TR" sz="3200" b="1" dirty="0">
              <a:solidFill>
                <a:prstClr val="black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37550" y="1142747"/>
            <a:ext cx="8712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Desteğe İlişkin Hususlar</a:t>
            </a:r>
            <a:endParaRPr lang="tr-TR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95589" y="1792054"/>
            <a:ext cx="8654929" cy="42292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Bireysel olarak katılım sağlanacak Uluslararası Hızlandırıcı Programında işletmelerin, </a:t>
            </a:r>
            <a:r>
              <a:rPr lang="tr-T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hızlandırıcılarda yer kiralaması esastır. </a:t>
            </a: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ayrıca aşağıdaki faaliyetlerden en az ikisini de içermelidir;</a:t>
            </a:r>
          </a:p>
          <a:p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tr-T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Mentörlük</a:t>
            </a: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hizmeti,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sermayedarları ve iş melekleri ile görüşmeler,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 hizmeti,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Danışmanlık hizmeti ve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tr-T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Uluslararasılaşmasını</a:t>
            </a: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kolaylaştıracak diğer profesyonel ağlara erişimi</a:t>
            </a:r>
            <a:r>
              <a:rPr lang="tr-T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966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etin kutusu"/>
          <p:cNvSpPr txBox="1">
            <a:spLocks noChangeArrowheads="1"/>
          </p:cNvSpPr>
          <p:nvPr/>
        </p:nvSpPr>
        <p:spPr bwMode="auto">
          <a:xfrm>
            <a:off x="1259631" y="188640"/>
            <a:ext cx="78843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9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BİREYSEL OLARAK KATILIM SAĞLANACAK ULUSLARARASI HIZLANDIRICI PROGRAMI</a:t>
            </a:r>
            <a:endParaRPr lang="tr-TR" sz="3200" b="1" dirty="0">
              <a:solidFill>
                <a:prstClr val="black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82405" y="1139082"/>
            <a:ext cx="8712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Desteğe İlişkin Hususlar</a:t>
            </a:r>
            <a:endParaRPr lang="tr-TR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82405" y="1630362"/>
            <a:ext cx="8787870" cy="43909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Bireysel </a:t>
            </a:r>
            <a:r>
              <a:rPr lang="tr-T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olarak katılım sağlanacak Uluslararası Hızlandırıcı Programı için </a:t>
            </a:r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seyahatin süresi en fazla 30 </a:t>
            </a:r>
            <a:r>
              <a:rPr lang="tr-T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 </a:t>
            </a:r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olup</a:t>
            </a:r>
            <a:r>
              <a:rPr lang="tr-T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başlangıç ve bitiş tarihi dışında alınan hizmetler destek kapsamında değildir</a:t>
            </a:r>
            <a:r>
              <a:rPr lang="tr-T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Bireysel </a:t>
            </a:r>
            <a:r>
              <a:rPr lang="tr-T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olarak katılım sağlanacak Uluslararası Hızlandırıcı Programlarında destek unsurlarında;</a:t>
            </a:r>
          </a:p>
          <a:p>
            <a:r>
              <a:rPr lang="tr-T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1077913" lvl="0" indent="-354013"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günlük hızlandırıcı yer kirası için verilecek desteğin </a:t>
            </a:r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üst limiti 50 </a:t>
            </a:r>
            <a:r>
              <a:rPr lang="tr-T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 </a:t>
            </a:r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Doları,</a:t>
            </a:r>
          </a:p>
          <a:p>
            <a:pPr marL="1077913" lvl="0" indent="-354013"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gecelik konaklama için verilecek desteğin üst limiti </a:t>
            </a:r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tr-T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 </a:t>
            </a:r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Doları,</a:t>
            </a:r>
          </a:p>
          <a:p>
            <a:pPr marL="1077913" lvl="0" indent="-354013">
              <a:buFont typeface="Wingdings" panose="05000000000000000000" pitchFamily="2" charset="2"/>
              <a:buChar char="ü"/>
            </a:pPr>
            <a:r>
              <a:rPr lang="tr-T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Gidilecek şehre yapılan ekonomi sınıfı havayolu/karayolu/demiryolu/denizyolu ile gidiş-dönüş ulaşım bileti </a:t>
            </a:r>
            <a:r>
              <a:rPr lang="tr-T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ücretleri</a:t>
            </a:r>
          </a:p>
          <a:p>
            <a:pPr marL="95250" lvl="0" indent="82550"/>
            <a:r>
              <a:rPr lang="tr-T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kriterleri esas alınır.</a:t>
            </a:r>
            <a:endParaRPr lang="tr-T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2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Başlık"/>
          <p:cNvSpPr>
            <a:spLocks noGrp="1"/>
          </p:cNvSpPr>
          <p:nvPr>
            <p:ph type="ctrTitle"/>
          </p:nvPr>
        </p:nvSpPr>
        <p:spPr>
          <a:xfrm>
            <a:off x="685800" y="2129790"/>
            <a:ext cx="7772400" cy="1470660"/>
          </a:xfrm>
        </p:spPr>
        <p:txBody>
          <a:bodyPr/>
          <a:lstStyle/>
          <a:p>
            <a:pPr eaLnBrk="1" hangingPunct="1"/>
            <a:r>
              <a:rPr lang="tr-TR" dirty="0" smtClean="0"/>
              <a:t> </a:t>
            </a:r>
          </a:p>
        </p:txBody>
      </p:sp>
      <p:sp>
        <p:nvSpPr>
          <p:cNvPr id="3076" name="6 Metin kutusu"/>
          <p:cNvSpPr txBox="1">
            <a:spLocks noChangeArrowheads="1"/>
          </p:cNvSpPr>
          <p:nvPr/>
        </p:nvSpPr>
        <p:spPr bwMode="auto">
          <a:xfrm>
            <a:off x="323528" y="2132856"/>
            <a:ext cx="85931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tr-TR" sz="4800" b="1" dirty="0" smtClean="0">
                <a:solidFill>
                  <a:prstClr val="black"/>
                </a:solidFill>
              </a:rPr>
              <a:t>TEŞEKKÜRLER</a:t>
            </a:r>
            <a:endParaRPr lang="tr-TR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4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etin kutusu"/>
          <p:cNvSpPr txBox="1">
            <a:spLocks noChangeArrowheads="1"/>
          </p:cNvSpPr>
          <p:nvPr/>
        </p:nvSpPr>
        <p:spPr bwMode="auto">
          <a:xfrm>
            <a:off x="1259632" y="188640"/>
            <a:ext cx="75251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9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ULUSLARARASI </a:t>
            </a:r>
            <a:r>
              <a:rPr lang="tr-TR" sz="2800" b="1" dirty="0">
                <a:solidFill>
                  <a:prstClr val="black"/>
                </a:solidFill>
              </a:rPr>
              <a:t>KULUÇKA MERKEZİ </a:t>
            </a:r>
            <a:r>
              <a:rPr lang="tr-TR" sz="2800" b="1" dirty="0" smtClean="0">
                <a:solidFill>
                  <a:prstClr val="black"/>
                </a:solidFill>
              </a:rPr>
              <a:t>VE HIZLANDIRICI DESTEK PROGRAMI</a:t>
            </a:r>
            <a:endParaRPr lang="tr-TR" sz="3200" b="1" dirty="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9632" y="1127068"/>
            <a:ext cx="9015952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tr-TR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YASAL DAYANAK</a:t>
            </a:r>
          </a:p>
          <a:p>
            <a:pPr marL="0" lvl="1" algn="ctr">
              <a:lnSpc>
                <a:spcPct val="150000"/>
              </a:lnSpc>
            </a:pPr>
            <a:r>
              <a:rPr lang="tr-TR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Bilim </a:t>
            </a:r>
            <a:r>
              <a:rPr lang="tr-T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ve Teknoloji Yüksek Kurulu Karar </a:t>
            </a:r>
            <a:r>
              <a:rPr lang="tr-TR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tr-T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2015/103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lnSpc>
                <a:spcPct val="150000"/>
              </a:lnSpc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Ar-Ge faaliyetleri sonucunda ülkemizde gerçekleştirilen teknolojik ürünlerin uluslararası pazarlarda yer alması ve 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yerli teknoloji yoğun başlangıç firmalarının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gelişmiş girişimcilik ekosistemleri içerisinde bulunması için uluslararası kuluçka merkezi destek mekanizmalarının geliştirilmesi ve uygulamaya alınması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93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etin kutusu"/>
          <p:cNvSpPr txBox="1">
            <a:spLocks noChangeArrowheads="1"/>
          </p:cNvSpPr>
          <p:nvPr/>
        </p:nvSpPr>
        <p:spPr bwMode="auto">
          <a:xfrm>
            <a:off x="1259632" y="188640"/>
            <a:ext cx="75251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9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ULUSLARARASI </a:t>
            </a:r>
            <a:r>
              <a:rPr lang="tr-TR" sz="2800" b="1" dirty="0">
                <a:solidFill>
                  <a:prstClr val="black"/>
                </a:solidFill>
              </a:rPr>
              <a:t>KULUÇKA MERKEZİ </a:t>
            </a:r>
            <a:r>
              <a:rPr lang="tr-TR" sz="2800" b="1" dirty="0" smtClean="0">
                <a:solidFill>
                  <a:prstClr val="black"/>
                </a:solidFill>
              </a:rPr>
              <a:t>VE HIZLANDIRICI DESTEK PROGRAMI</a:t>
            </a:r>
            <a:endParaRPr lang="tr-TR" sz="3200" b="1" dirty="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9632" y="1450233"/>
            <a:ext cx="9015952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tr-TR" sz="28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AMAÇLAR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Ülkemizde kurulan </a:t>
            </a:r>
            <a:r>
              <a:rPr lang="tr-T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start-</a:t>
            </a:r>
            <a:r>
              <a:rPr lang="tr-TR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tr-T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şirketlerin uluslararası pazarlara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açılmasını sağlamak,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Teknoloji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şirketlerimizin büyümesini sağlayacak </a:t>
            </a:r>
            <a:r>
              <a:rPr lang="tr-T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uluslararası fonlara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ulaşmasını sağlamak,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Teknoloji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şirketlerimizin uluslararası kurum ve kuruluşlarla bağlantılarını geliştirerek </a:t>
            </a:r>
            <a:r>
              <a:rPr lang="tr-T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teknoloji ihraç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etmelerini sağlamak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7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etin kutusu"/>
          <p:cNvSpPr txBox="1">
            <a:spLocks noChangeArrowheads="1"/>
          </p:cNvSpPr>
          <p:nvPr/>
        </p:nvSpPr>
        <p:spPr bwMode="auto">
          <a:xfrm>
            <a:off x="1259632" y="188640"/>
            <a:ext cx="75251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9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ULUSLARARASI </a:t>
            </a:r>
            <a:r>
              <a:rPr lang="tr-TR" sz="2800" b="1" dirty="0">
                <a:solidFill>
                  <a:prstClr val="black"/>
                </a:solidFill>
              </a:rPr>
              <a:t>KULUÇKA MERKEZİ </a:t>
            </a:r>
            <a:r>
              <a:rPr lang="tr-TR" sz="2800" b="1" dirty="0" smtClean="0">
                <a:solidFill>
                  <a:prstClr val="black"/>
                </a:solidFill>
              </a:rPr>
              <a:t>VE HIZLANDIRICI DESTEK PROGRAMI</a:t>
            </a:r>
            <a:endParaRPr lang="tr-TR" sz="3200" b="1" dirty="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412776"/>
            <a:ext cx="9015952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tr-TR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AMAÇLAR</a:t>
            </a:r>
          </a:p>
          <a:p>
            <a:pPr lvl="1" indent="-457200" algn="just">
              <a:buFont typeface="Wingdings" panose="05000000000000000000" pitchFamily="2" charset="2"/>
              <a:buChar char="q"/>
            </a:pPr>
            <a:r>
              <a:rPr lang="tr-T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Yurtdışındaki genç </a:t>
            </a:r>
            <a:r>
              <a:rPr lang="tr-T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girişimcilerimizin</a:t>
            </a:r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Türkiye ile Ar-Ge ve ticari bağlarını geliştirmek ve güçlendirmek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1" indent="-457200" algn="just">
              <a:buFont typeface="Wingdings" panose="05000000000000000000" pitchFamily="2" charset="2"/>
              <a:buChar char="q"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57200" algn="just">
              <a:buFont typeface="Wingdings" panose="05000000000000000000" pitchFamily="2" charset="2"/>
              <a:buChar char="q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Uluslararası pazarlarda büyüyen teknoloji şirketlerimizin ülkemizdeki Ar-Ge ofisleri kurmalarını sağlayarak </a:t>
            </a:r>
            <a:r>
              <a:rPr lang="tr-T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girişimcilik eko-sistemimizi geliştirmek</a:t>
            </a:r>
            <a:r>
              <a:rPr lang="tr-T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1" indent="-457200" algn="just">
              <a:buFont typeface="Wingdings" panose="05000000000000000000" pitchFamily="2" charset="2"/>
              <a:buChar char="q"/>
            </a:pPr>
            <a:endParaRPr lang="tr-T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57200" algn="just">
              <a:buFont typeface="Wingdings" panose="05000000000000000000" pitchFamily="2" charset="2"/>
              <a:buChar char="q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Bunların neticesinde, Türkiye merkezli uluslararası teknoloji şirketlerinin ortaya çıkmasını ve büyümesini sağlayarak, ülke ekonomimizi daha rekabet edilebilir ve katma değerli hale getirmek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49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etin kutusu"/>
          <p:cNvSpPr txBox="1">
            <a:spLocks noChangeArrowheads="1"/>
          </p:cNvSpPr>
          <p:nvPr/>
        </p:nvSpPr>
        <p:spPr bwMode="auto">
          <a:xfrm>
            <a:off x="1259632" y="188640"/>
            <a:ext cx="75251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9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ULUSLARARASI HIZLANDIRICI DESTEK PROGRAMI</a:t>
            </a:r>
            <a:endParaRPr lang="tr-TR" sz="3200" b="1" dirty="0">
              <a:solidFill>
                <a:prstClr val="black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60917" y="1340768"/>
            <a:ext cx="9036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İşletmelerin uluslararası pazarlara girişini kolaylaştırmak amacıyla; teknik, yönetimsel, hukuki ve hedef ülkede satış imkânları sağlayacak profesyonel ağlara erişim hizmetleri sunan uluslararası hızlandırıcı programına,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bir organizasyon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kapsamında ya da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bireysel olarak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katılmalarına destek verilir.</a:t>
            </a:r>
            <a:endParaRPr lang="tr-TR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6630" y="4221088"/>
            <a:ext cx="9036496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lvl="1" indent="-3683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Organizasyonel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Uluslararası Hızlandırıcı Programı</a:t>
            </a:r>
          </a:p>
          <a:p>
            <a:pPr marL="723900" lvl="1" indent="-3683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Bireysel Olarak Katılım Sağlanacak Uluslararası Hızlandırıcı Programı</a:t>
            </a:r>
            <a:endParaRPr lang="tr-T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70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etin kutusu"/>
          <p:cNvSpPr txBox="1">
            <a:spLocks noChangeArrowheads="1"/>
          </p:cNvSpPr>
          <p:nvPr/>
        </p:nvSpPr>
        <p:spPr bwMode="auto">
          <a:xfrm>
            <a:off x="1259632" y="188640"/>
            <a:ext cx="75251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9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ULUSLARARASI HIZLANDIRICI DESTEK PROGRAMI</a:t>
            </a:r>
            <a:endParaRPr lang="tr-TR" sz="3200" b="1" dirty="0">
              <a:solidFill>
                <a:prstClr val="black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60917" y="1340768"/>
            <a:ext cx="90364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Uluslararası Hızlandırıcı Programı kapsamında;</a:t>
            </a:r>
          </a:p>
          <a:p>
            <a:pPr marL="457200" lvl="0" indent="442913">
              <a:buFont typeface="Wingdings" panose="05000000000000000000" pitchFamily="2" charset="2"/>
              <a:buChar char="ü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Hızlandırıcı ofis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kirası, </a:t>
            </a:r>
          </a:p>
          <a:p>
            <a:pPr marL="457200" lvl="0" indent="442913">
              <a:buFont typeface="Wingdings" panose="05000000000000000000" pitchFamily="2" charset="2"/>
              <a:buChar char="ü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Eğitim, </a:t>
            </a:r>
          </a:p>
          <a:p>
            <a:pPr marL="457200" lvl="0" indent="442913">
              <a:buFont typeface="Wingdings" panose="05000000000000000000" pitchFamily="2" charset="2"/>
              <a:buChar char="ü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Danışmanlık, </a:t>
            </a:r>
          </a:p>
          <a:p>
            <a:pPr marL="457200" lvl="0" indent="442913">
              <a:buFont typeface="Wingdings" panose="05000000000000000000" pitchFamily="2" charset="2"/>
              <a:buChar char="ü"/>
            </a:pP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Mentörlük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457200" lvl="0" indent="442913">
              <a:buFont typeface="Wingdings" panose="05000000000000000000" pitchFamily="2" charset="2"/>
              <a:buChar char="ü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İş yönetimi, hukuk, fikri ve sınai mülkiyet hakları, </a:t>
            </a:r>
          </a:p>
          <a:p>
            <a:pPr marL="457200" lvl="0" indent="442913">
              <a:buFont typeface="Wingdings" panose="05000000000000000000" pitchFamily="2" charset="2"/>
              <a:buChar char="ü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Ulaşım, </a:t>
            </a:r>
          </a:p>
          <a:p>
            <a:pPr marL="457200" lvl="0" indent="442913">
              <a:buFont typeface="Wingdings" panose="05000000000000000000" pitchFamily="2" charset="2"/>
              <a:buChar char="ü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Konaklama,</a:t>
            </a:r>
          </a:p>
          <a:p>
            <a:pPr marL="457200" lvl="0" indent="442913">
              <a:buFont typeface="Wingdings" panose="05000000000000000000" pitchFamily="2" charset="2"/>
              <a:buChar char="ü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Organizasyonla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ilgili genel giderlere </a:t>
            </a:r>
          </a:p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geri ödemesiz destek verilir.</a:t>
            </a:r>
          </a:p>
          <a:p>
            <a:endParaRPr lang="tr-TR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91680" y="13311"/>
            <a:ext cx="6933456" cy="954107"/>
          </a:xfr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900"/>
              </a:spcBef>
            </a:pPr>
            <a:r>
              <a:rPr lang="tr-TR" sz="28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ULUSLARARASI HIZLANDIRICI DESTEK PROGRAMI</a:t>
            </a:r>
            <a:endParaRPr lang="tr-TR" sz="2800" b="1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433387"/>
              </p:ext>
            </p:extLst>
          </p:nvPr>
        </p:nvGraphicFramePr>
        <p:xfrm>
          <a:off x="539552" y="1268760"/>
          <a:ext cx="82296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85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etin kutusu"/>
          <p:cNvSpPr txBox="1">
            <a:spLocks noChangeArrowheads="1"/>
          </p:cNvSpPr>
          <p:nvPr/>
        </p:nvSpPr>
        <p:spPr bwMode="auto">
          <a:xfrm>
            <a:off x="1259632" y="188640"/>
            <a:ext cx="75251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900"/>
              </a:spcBef>
            </a:pPr>
            <a:r>
              <a:rPr lang="tr-TR" sz="2800" b="1" dirty="0" smtClean="0">
                <a:solidFill>
                  <a:prstClr val="black"/>
                </a:solidFill>
              </a:rPr>
              <a:t>ULUSLARARASI HIZLANDIRICI DESTEK PROGRAMI</a:t>
            </a:r>
            <a:endParaRPr lang="tr-TR" sz="3200" b="1" dirty="0">
              <a:solidFill>
                <a:prstClr val="black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899592" y="1597360"/>
            <a:ext cx="2462044" cy="7200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Destek Süresi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99592" y="2780928"/>
            <a:ext cx="2462044" cy="7200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Destek Üst Limiti</a:t>
            </a:r>
          </a:p>
        </p:txBody>
      </p:sp>
      <p:sp>
        <p:nvSpPr>
          <p:cNvPr id="6" name="Dikdörtgen 5"/>
          <p:cNvSpPr/>
          <p:nvPr/>
        </p:nvSpPr>
        <p:spPr>
          <a:xfrm>
            <a:off x="910775" y="4005064"/>
            <a:ext cx="2462044" cy="7200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Destek Oranı</a:t>
            </a:r>
            <a:endParaRPr lang="tr-T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ağ Ok 1"/>
          <p:cNvSpPr/>
          <p:nvPr/>
        </p:nvSpPr>
        <p:spPr>
          <a:xfrm>
            <a:off x="3851920" y="1713098"/>
            <a:ext cx="1170279" cy="43204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ağ Ok 8"/>
          <p:cNvSpPr/>
          <p:nvPr/>
        </p:nvSpPr>
        <p:spPr>
          <a:xfrm>
            <a:off x="3851920" y="2826392"/>
            <a:ext cx="1170279" cy="43204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ağ Ok 9"/>
          <p:cNvSpPr/>
          <p:nvPr/>
        </p:nvSpPr>
        <p:spPr>
          <a:xfrm>
            <a:off x="3851920" y="4149080"/>
            <a:ext cx="1243592" cy="43204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5436096" y="1562937"/>
            <a:ext cx="2462044" cy="7200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Yıl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5436096" y="2780928"/>
            <a:ext cx="2462044" cy="7200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60.000 ABD Doları (*)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5436096" y="4018872"/>
            <a:ext cx="2462044" cy="7200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%80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431838" y="5085184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(*) İşletme </a:t>
            </a:r>
            <a:r>
              <a:rPr lang="tr-T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başına her bir katılım için sağlanacak azami destek miktarı </a:t>
            </a:r>
            <a:r>
              <a:rPr lang="tr-TR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15.000 </a:t>
            </a:r>
            <a:r>
              <a:rPr lang="tr-TR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ABD </a:t>
            </a:r>
            <a:r>
              <a:rPr lang="tr-TR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Doları’dır</a:t>
            </a:r>
            <a:r>
              <a:rPr lang="tr-TR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506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1159</Words>
  <Application>Microsoft Office PowerPoint</Application>
  <PresentationFormat>Ekran Gösterisi (4:3)</PresentationFormat>
  <Paragraphs>204</Paragraphs>
  <Slides>22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22</vt:i4>
      </vt:variant>
    </vt:vector>
  </HeadingPairs>
  <TitlesOfParts>
    <vt:vector size="24" baseType="lpstr">
      <vt:lpstr>2_Ofis Teması</vt:lpstr>
      <vt:lpstr>1_Ofis Teması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ULUSLARARASI HIZLANDIRICI DESTEK PROGRAMI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</vt:lpstr>
    </vt:vector>
  </TitlesOfParts>
  <Company>KOSGEB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Ahmet Karakoç</dc:creator>
  <cp:lastModifiedBy>ahmet.demircelik</cp:lastModifiedBy>
  <cp:revision>233</cp:revision>
  <cp:lastPrinted>2015-12-29T10:11:56Z</cp:lastPrinted>
  <dcterms:created xsi:type="dcterms:W3CDTF">2013-06-04T07:36:45Z</dcterms:created>
  <dcterms:modified xsi:type="dcterms:W3CDTF">2016-02-08T18:15:59Z</dcterms:modified>
</cp:coreProperties>
</file>